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6858000" cy="9906000" type="A4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7" d="100"/>
          <a:sy n="87" d="100"/>
        </p:scale>
        <p:origin x="-636" y="930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4AA4A-480B-4E3A-AD2B-087DA4FE3BD1}" type="datetimeFigureOut">
              <a:rPr lang="it-IT" smtClean="0"/>
              <a:pPr/>
              <a:t>15/09/2014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EC7FA-0258-4D60-9AF3-D5385D834FCE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4AA4A-480B-4E3A-AD2B-087DA4FE3BD1}" type="datetimeFigureOut">
              <a:rPr lang="it-IT" smtClean="0"/>
              <a:pPr/>
              <a:t>15/09/2014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EC7FA-0258-4D60-9AF3-D5385D834FCE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3729037" y="529697"/>
            <a:ext cx="1157288" cy="1126807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257176" y="529697"/>
            <a:ext cx="3357563" cy="1126807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4AA4A-480B-4E3A-AD2B-087DA4FE3BD1}" type="datetimeFigureOut">
              <a:rPr lang="it-IT" smtClean="0"/>
              <a:pPr/>
              <a:t>15/09/2014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EC7FA-0258-4D60-9AF3-D5385D834FCE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4AA4A-480B-4E3A-AD2B-087DA4FE3BD1}" type="datetimeFigureOut">
              <a:rPr lang="it-IT" smtClean="0"/>
              <a:pPr/>
              <a:t>15/09/2014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EC7FA-0258-4D60-9AF3-D5385D834FCE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4AA4A-480B-4E3A-AD2B-087DA4FE3BD1}" type="datetimeFigureOut">
              <a:rPr lang="it-IT" smtClean="0"/>
              <a:pPr/>
              <a:t>15/09/2014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EC7FA-0258-4D60-9AF3-D5385D834FCE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257176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2628901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4AA4A-480B-4E3A-AD2B-087DA4FE3BD1}" type="datetimeFigureOut">
              <a:rPr lang="it-IT" smtClean="0"/>
              <a:pPr/>
              <a:t>15/09/2014</a:t>
            </a:fld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EC7FA-0258-4D60-9AF3-D5385D834FCE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4AA4A-480B-4E3A-AD2B-087DA4FE3BD1}" type="datetimeFigureOut">
              <a:rPr lang="it-IT" smtClean="0"/>
              <a:pPr/>
              <a:t>15/09/2014</a:t>
            </a:fld>
            <a:endParaRPr lang="it-IT" dirty="0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EC7FA-0258-4D60-9AF3-D5385D834FCE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4AA4A-480B-4E3A-AD2B-087DA4FE3BD1}" type="datetimeFigureOut">
              <a:rPr lang="it-IT" smtClean="0"/>
              <a:pPr/>
              <a:t>15/09/2014</a:t>
            </a:fld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EC7FA-0258-4D60-9AF3-D5385D834FCE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4AA4A-480B-4E3A-AD2B-087DA4FE3BD1}" type="datetimeFigureOut">
              <a:rPr lang="it-IT" smtClean="0"/>
              <a:pPr/>
              <a:t>15/09/2014</a:t>
            </a:fld>
            <a:endParaRPr lang="it-IT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EC7FA-0258-4D60-9AF3-D5385D834FCE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681288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4AA4A-480B-4E3A-AD2B-087DA4FE3BD1}" type="datetimeFigureOut">
              <a:rPr lang="it-IT" smtClean="0"/>
              <a:pPr/>
              <a:t>15/09/2014</a:t>
            </a:fld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EC7FA-0258-4D60-9AF3-D5385D834FCE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4AA4A-480B-4E3A-AD2B-087DA4FE3BD1}" type="datetimeFigureOut">
              <a:rPr lang="it-IT" smtClean="0"/>
              <a:pPr/>
              <a:t>15/09/2014</a:t>
            </a:fld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EC7FA-0258-4D60-9AF3-D5385D834FCE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84AA4A-480B-4E3A-AD2B-087DA4FE3BD1}" type="datetimeFigureOut">
              <a:rPr lang="it-IT" smtClean="0"/>
              <a:pPr/>
              <a:t>15/09/2014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6EC7FA-0258-4D60-9AF3-D5385D834FCE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260648" y="200472"/>
            <a:ext cx="56166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b="1" dirty="0">
                <a:solidFill>
                  <a:schemeClr val="bg1">
                    <a:lumMod val="50000"/>
                  </a:schemeClr>
                </a:solidFill>
              </a:rPr>
              <a:t>Camici Chirurgici in TNT idrorepellente - Sterili</a:t>
            </a:r>
            <a:endParaRPr lang="it-IT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332656" y="560512"/>
            <a:ext cx="626469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sz="1050" b="1" dirty="0">
                <a:solidFill>
                  <a:schemeClr val="bg1">
                    <a:lumMod val="50000"/>
                  </a:schemeClr>
                </a:solidFill>
              </a:rPr>
              <a:t>Descrizione:</a:t>
            </a:r>
          </a:p>
          <a:p>
            <a:pPr algn="just"/>
            <a:r>
              <a:rPr lang="it-IT" sz="1050" dirty="0">
                <a:solidFill>
                  <a:schemeClr val="bg1">
                    <a:lumMod val="50000"/>
                  </a:schemeClr>
                </a:solidFill>
              </a:rPr>
              <a:t>Camice in TNT idrorepellente, confezione del corpo in un unico pezzo senza cuciture verticali e/o orizzontali,</a:t>
            </a:r>
          </a:p>
          <a:p>
            <a:pPr algn="just"/>
            <a:r>
              <a:rPr lang="it-IT" sz="1050" dirty="0">
                <a:solidFill>
                  <a:schemeClr val="bg1">
                    <a:lumMod val="50000"/>
                  </a:schemeClr>
                </a:solidFill>
              </a:rPr>
              <a:t>allacciatura con 4 fettucce fissate 2 interne e 2 esterne senza cuciture; dotato di cartoncino anticontaminazione</a:t>
            </a:r>
          </a:p>
          <a:p>
            <a:pPr algn="just"/>
            <a:r>
              <a:rPr lang="it-IT" sz="1050" dirty="0">
                <a:solidFill>
                  <a:schemeClr val="bg1">
                    <a:lumMod val="50000"/>
                  </a:schemeClr>
                </a:solidFill>
              </a:rPr>
              <a:t>interno in modo da consentire la vestizione senza l'ausilio di personale protetto sterilmente; polsini in maglia</a:t>
            </a:r>
          </a:p>
          <a:p>
            <a:pPr algn="just"/>
            <a:r>
              <a:rPr lang="it-IT" sz="1050" dirty="0">
                <a:solidFill>
                  <a:schemeClr val="bg1">
                    <a:lumMod val="50000"/>
                  </a:schemeClr>
                </a:solidFill>
              </a:rPr>
              <a:t>tubolare di cotone elasticizzato; chiusura posteriore del collo regolabile con velcro; copertura totale della </a:t>
            </a:r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schiena mediate </a:t>
            </a:r>
            <a:r>
              <a:rPr lang="it-IT" sz="1050" dirty="0">
                <a:solidFill>
                  <a:schemeClr val="bg1">
                    <a:lumMod val="50000"/>
                  </a:schemeClr>
                </a:solidFill>
              </a:rPr>
              <a:t>completa sovrapposizione dei lembi posteriori; piegatura tale da esporre la parte interna del camice e </a:t>
            </a:r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da consentire </a:t>
            </a:r>
            <a:r>
              <a:rPr lang="it-IT" sz="1050" dirty="0">
                <a:solidFill>
                  <a:schemeClr val="bg1">
                    <a:lumMod val="50000"/>
                  </a:schemeClr>
                </a:solidFill>
              </a:rPr>
              <a:t>agevolmente la vestizione rispettando la tecnica asettica; dotato di 2 tovagliette assorbenti in cellulosa</a:t>
            </a:r>
          </a:p>
        </p:txBody>
      </p:sp>
      <p:sp>
        <p:nvSpPr>
          <p:cNvPr id="7" name="Rettangolo 6"/>
          <p:cNvSpPr/>
          <p:nvPr/>
        </p:nvSpPr>
        <p:spPr>
          <a:xfrm>
            <a:off x="332656" y="1928664"/>
            <a:ext cx="1872208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050" b="1" dirty="0">
                <a:solidFill>
                  <a:schemeClr val="bg1">
                    <a:lumMod val="50000"/>
                  </a:schemeClr>
                </a:solidFill>
              </a:rPr>
              <a:t>Camice chirurgico standard</a:t>
            </a:r>
          </a:p>
          <a:p>
            <a:r>
              <a:rPr lang="it-IT" sz="1050" dirty="0">
                <a:solidFill>
                  <a:schemeClr val="bg1">
                    <a:lumMod val="50000"/>
                  </a:schemeClr>
                </a:solidFill>
              </a:rPr>
              <a:t>Dispositivi medici di Classe Is</a:t>
            </a:r>
          </a:p>
        </p:txBody>
      </p:sp>
      <p:sp>
        <p:nvSpPr>
          <p:cNvPr id="8" name="Rettangolo 7"/>
          <p:cNvSpPr/>
          <p:nvPr/>
        </p:nvSpPr>
        <p:spPr>
          <a:xfrm>
            <a:off x="260648" y="3224808"/>
            <a:ext cx="1800200" cy="9002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sz="1050" dirty="0">
                <a:solidFill>
                  <a:schemeClr val="bg1">
                    <a:lumMod val="50000"/>
                  </a:schemeClr>
                </a:solidFill>
              </a:rPr>
              <a:t>Misura </a:t>
            </a:r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S    120 </a:t>
            </a:r>
            <a:r>
              <a:rPr lang="it-IT" sz="1050" dirty="0">
                <a:solidFill>
                  <a:schemeClr val="bg1">
                    <a:lumMod val="50000"/>
                  </a:schemeClr>
                </a:solidFill>
              </a:rPr>
              <a:t>cm x 140 cm</a:t>
            </a:r>
          </a:p>
          <a:p>
            <a:pPr algn="just"/>
            <a:r>
              <a:rPr lang="it-IT" sz="1050" dirty="0">
                <a:solidFill>
                  <a:schemeClr val="bg1">
                    <a:lumMod val="50000"/>
                  </a:schemeClr>
                </a:solidFill>
              </a:rPr>
              <a:t>Misura M </a:t>
            </a:r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  125 </a:t>
            </a:r>
            <a:r>
              <a:rPr lang="it-IT" sz="1050" dirty="0">
                <a:solidFill>
                  <a:schemeClr val="bg1">
                    <a:lumMod val="50000"/>
                  </a:schemeClr>
                </a:solidFill>
              </a:rPr>
              <a:t>cm x 145 cm</a:t>
            </a:r>
          </a:p>
          <a:p>
            <a:pPr algn="just"/>
            <a:r>
              <a:rPr lang="it-IT" sz="1050" dirty="0">
                <a:solidFill>
                  <a:schemeClr val="bg1">
                    <a:lumMod val="50000"/>
                  </a:schemeClr>
                </a:solidFill>
              </a:rPr>
              <a:t>Misura L </a:t>
            </a:r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    130 </a:t>
            </a:r>
            <a:r>
              <a:rPr lang="it-IT" sz="1050" dirty="0">
                <a:solidFill>
                  <a:schemeClr val="bg1">
                    <a:lumMod val="50000"/>
                  </a:schemeClr>
                </a:solidFill>
              </a:rPr>
              <a:t>cm x 150 cm</a:t>
            </a:r>
          </a:p>
          <a:p>
            <a:pPr algn="just"/>
            <a:r>
              <a:rPr lang="it-IT" sz="1050" dirty="0">
                <a:solidFill>
                  <a:schemeClr val="bg1">
                    <a:lumMod val="50000"/>
                  </a:schemeClr>
                </a:solidFill>
              </a:rPr>
              <a:t>Misura </a:t>
            </a:r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XL   </a:t>
            </a:r>
            <a:r>
              <a:rPr lang="it-IT" sz="1050" dirty="0">
                <a:solidFill>
                  <a:schemeClr val="bg1">
                    <a:lumMod val="50000"/>
                  </a:schemeClr>
                </a:solidFill>
              </a:rPr>
              <a:t>145 cm x 155 cm</a:t>
            </a:r>
          </a:p>
          <a:p>
            <a:pPr algn="just"/>
            <a:r>
              <a:rPr lang="it-IT" sz="1050" dirty="0">
                <a:solidFill>
                  <a:schemeClr val="bg1">
                    <a:lumMod val="50000"/>
                  </a:schemeClr>
                </a:solidFill>
              </a:rPr>
              <a:t>Misura XXL 150 cm x 160 cm</a:t>
            </a:r>
          </a:p>
        </p:txBody>
      </p:sp>
      <p:sp>
        <p:nvSpPr>
          <p:cNvPr id="9" name="Rettangolo 8"/>
          <p:cNvSpPr/>
          <p:nvPr/>
        </p:nvSpPr>
        <p:spPr>
          <a:xfrm>
            <a:off x="2132856" y="1928664"/>
            <a:ext cx="3429000" cy="122341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it-IT" sz="1050" b="1" dirty="0">
                <a:solidFill>
                  <a:schemeClr val="bg1">
                    <a:lumMod val="50000"/>
                  </a:schemeClr>
                </a:solidFill>
              </a:rPr>
              <a:t>Camice chirurgico rinforzato</a:t>
            </a:r>
          </a:p>
          <a:p>
            <a:r>
              <a:rPr lang="it-IT" sz="1050" dirty="0">
                <a:solidFill>
                  <a:schemeClr val="bg1">
                    <a:lumMod val="50000"/>
                  </a:schemeClr>
                </a:solidFill>
              </a:rPr>
              <a:t>Dispositivi medici di Classe Is</a:t>
            </a:r>
          </a:p>
          <a:p>
            <a:r>
              <a:rPr lang="it-IT" sz="1050" dirty="0">
                <a:solidFill>
                  <a:schemeClr val="bg1">
                    <a:lumMod val="50000"/>
                  </a:schemeClr>
                </a:solidFill>
              </a:rPr>
              <a:t>Camice in TNT idrorepellente con rinforzi</a:t>
            </a:r>
          </a:p>
          <a:p>
            <a:r>
              <a:rPr lang="it-IT" sz="1050" dirty="0">
                <a:solidFill>
                  <a:schemeClr val="bg1">
                    <a:lumMod val="50000"/>
                  </a:schemeClr>
                </a:solidFill>
              </a:rPr>
              <a:t>in TNT superassorbente e PE applicati</a:t>
            </a:r>
          </a:p>
          <a:p>
            <a:r>
              <a:rPr lang="it-IT" sz="1050" dirty="0">
                <a:solidFill>
                  <a:schemeClr val="bg1">
                    <a:lumMod val="50000"/>
                  </a:schemeClr>
                </a:solidFill>
              </a:rPr>
              <a:t>nella parte interna delle maniche e della</a:t>
            </a:r>
          </a:p>
          <a:p>
            <a:r>
              <a:rPr lang="it-IT" sz="1050" dirty="0">
                <a:solidFill>
                  <a:schemeClr val="bg1">
                    <a:lumMod val="50000"/>
                  </a:schemeClr>
                </a:solidFill>
              </a:rPr>
              <a:t>zona anteriore del camice al fine di</a:t>
            </a:r>
          </a:p>
          <a:p>
            <a:r>
              <a:rPr lang="it-IT" sz="1050" dirty="0">
                <a:solidFill>
                  <a:schemeClr val="bg1">
                    <a:lumMod val="50000"/>
                  </a:schemeClr>
                </a:solidFill>
              </a:rPr>
              <a:t>garantire una maggiore protezione</a:t>
            </a:r>
          </a:p>
        </p:txBody>
      </p:sp>
      <p:sp>
        <p:nvSpPr>
          <p:cNvPr id="10" name="Rettangolo 9"/>
          <p:cNvSpPr/>
          <p:nvPr/>
        </p:nvSpPr>
        <p:spPr>
          <a:xfrm>
            <a:off x="2276872" y="3224808"/>
            <a:ext cx="1800200" cy="9002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sz="1050" dirty="0">
                <a:solidFill>
                  <a:schemeClr val="bg1">
                    <a:lumMod val="50000"/>
                  </a:schemeClr>
                </a:solidFill>
              </a:rPr>
              <a:t>Misura </a:t>
            </a:r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S    120 </a:t>
            </a:r>
            <a:r>
              <a:rPr lang="it-IT" sz="1050" dirty="0">
                <a:solidFill>
                  <a:schemeClr val="bg1">
                    <a:lumMod val="50000"/>
                  </a:schemeClr>
                </a:solidFill>
              </a:rPr>
              <a:t>cm x 140 cm</a:t>
            </a:r>
          </a:p>
          <a:p>
            <a:pPr algn="just"/>
            <a:r>
              <a:rPr lang="it-IT" sz="1050" dirty="0">
                <a:solidFill>
                  <a:schemeClr val="bg1">
                    <a:lumMod val="50000"/>
                  </a:schemeClr>
                </a:solidFill>
              </a:rPr>
              <a:t>Misura M </a:t>
            </a:r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  125 </a:t>
            </a:r>
            <a:r>
              <a:rPr lang="it-IT" sz="1050" dirty="0">
                <a:solidFill>
                  <a:schemeClr val="bg1">
                    <a:lumMod val="50000"/>
                  </a:schemeClr>
                </a:solidFill>
              </a:rPr>
              <a:t>cm x 145 cm</a:t>
            </a:r>
          </a:p>
          <a:p>
            <a:pPr algn="just"/>
            <a:r>
              <a:rPr lang="it-IT" sz="1050" dirty="0">
                <a:solidFill>
                  <a:schemeClr val="bg1">
                    <a:lumMod val="50000"/>
                  </a:schemeClr>
                </a:solidFill>
              </a:rPr>
              <a:t>Misura L </a:t>
            </a:r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    130 </a:t>
            </a:r>
            <a:r>
              <a:rPr lang="it-IT" sz="1050" dirty="0">
                <a:solidFill>
                  <a:schemeClr val="bg1">
                    <a:lumMod val="50000"/>
                  </a:schemeClr>
                </a:solidFill>
              </a:rPr>
              <a:t>cm x 150 cm</a:t>
            </a:r>
          </a:p>
          <a:p>
            <a:pPr algn="just"/>
            <a:r>
              <a:rPr lang="it-IT" sz="1050" dirty="0">
                <a:solidFill>
                  <a:schemeClr val="bg1">
                    <a:lumMod val="50000"/>
                  </a:schemeClr>
                </a:solidFill>
              </a:rPr>
              <a:t>Misura </a:t>
            </a:r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XL   </a:t>
            </a:r>
            <a:r>
              <a:rPr lang="it-IT" sz="1050" dirty="0">
                <a:solidFill>
                  <a:schemeClr val="bg1">
                    <a:lumMod val="50000"/>
                  </a:schemeClr>
                </a:solidFill>
              </a:rPr>
              <a:t>145 cm x 155 cm</a:t>
            </a:r>
          </a:p>
          <a:p>
            <a:pPr algn="just"/>
            <a:r>
              <a:rPr lang="it-IT" sz="1050" dirty="0">
                <a:solidFill>
                  <a:schemeClr val="bg1">
                    <a:lumMod val="50000"/>
                  </a:schemeClr>
                </a:solidFill>
              </a:rPr>
              <a:t>Misura XXL 150 cm x 160 cm</a:t>
            </a:r>
          </a:p>
        </p:txBody>
      </p:sp>
      <p:sp>
        <p:nvSpPr>
          <p:cNvPr id="11" name="Rettangolo 10"/>
          <p:cNvSpPr/>
          <p:nvPr/>
        </p:nvSpPr>
        <p:spPr>
          <a:xfrm>
            <a:off x="4509120" y="1928664"/>
            <a:ext cx="2016224" cy="18697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sz="1050" b="1" dirty="0">
                <a:solidFill>
                  <a:schemeClr val="bg1">
                    <a:lumMod val="50000"/>
                  </a:schemeClr>
                </a:solidFill>
              </a:rPr>
              <a:t>Camice chirurgico urologico</a:t>
            </a:r>
          </a:p>
          <a:p>
            <a:pPr algn="just"/>
            <a:r>
              <a:rPr lang="it-IT" sz="1050" dirty="0">
                <a:solidFill>
                  <a:schemeClr val="bg1">
                    <a:lumMod val="50000"/>
                  </a:schemeClr>
                </a:solidFill>
              </a:rPr>
              <a:t>Dispositivi medici di Classe Is</a:t>
            </a:r>
          </a:p>
          <a:p>
            <a:pPr algn="just"/>
            <a:r>
              <a:rPr lang="it-IT" sz="1050" dirty="0">
                <a:solidFill>
                  <a:schemeClr val="bg1">
                    <a:lumMod val="50000"/>
                  </a:schemeClr>
                </a:solidFill>
              </a:rPr>
              <a:t>Camice in TNT idrorepellente con</a:t>
            </a:r>
          </a:p>
          <a:p>
            <a:pPr algn="just"/>
            <a:r>
              <a:rPr lang="it-IT" sz="1050" dirty="0">
                <a:solidFill>
                  <a:schemeClr val="bg1">
                    <a:lumMod val="50000"/>
                  </a:schemeClr>
                </a:solidFill>
              </a:rPr>
              <a:t>rinforzi in TNT superassorbente e </a:t>
            </a:r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PE  applicati </a:t>
            </a:r>
            <a:r>
              <a:rPr lang="it-IT" sz="1050" dirty="0">
                <a:solidFill>
                  <a:schemeClr val="bg1">
                    <a:lumMod val="50000"/>
                  </a:schemeClr>
                </a:solidFill>
              </a:rPr>
              <a:t>nella parte interna </a:t>
            </a:r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delle  maniche,  </a:t>
            </a:r>
            <a:r>
              <a:rPr lang="it-IT" sz="1050" dirty="0">
                <a:solidFill>
                  <a:schemeClr val="bg1">
                    <a:lumMod val="50000"/>
                  </a:schemeClr>
                </a:solidFill>
              </a:rPr>
              <a:t>nella parte interna del </a:t>
            </a:r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corpo e </a:t>
            </a:r>
            <a:r>
              <a:rPr lang="it-IT" sz="1050" dirty="0">
                <a:solidFill>
                  <a:schemeClr val="bg1">
                    <a:lumMod val="50000"/>
                  </a:schemeClr>
                </a:solidFill>
              </a:rPr>
              <a:t>in tutta la </a:t>
            </a:r>
            <a:endParaRPr lang="it-IT" sz="105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just"/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zona </a:t>
            </a:r>
            <a:r>
              <a:rPr lang="it-IT" sz="1050" dirty="0">
                <a:solidFill>
                  <a:schemeClr val="bg1">
                    <a:lumMod val="50000"/>
                  </a:schemeClr>
                </a:solidFill>
              </a:rPr>
              <a:t>a</a:t>
            </a:r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nteriore </a:t>
            </a:r>
            <a:r>
              <a:rPr lang="it-IT" sz="1050" dirty="0">
                <a:solidFill>
                  <a:schemeClr val="bg1">
                    <a:lumMod val="50000"/>
                  </a:schemeClr>
                </a:solidFill>
              </a:rPr>
              <a:t>del </a:t>
            </a:r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camice al </a:t>
            </a:r>
            <a:r>
              <a:rPr lang="it-IT" sz="1050" dirty="0">
                <a:solidFill>
                  <a:schemeClr val="bg1">
                    <a:lumMod val="50000"/>
                  </a:schemeClr>
                </a:solidFill>
              </a:rPr>
              <a:t>fine di </a:t>
            </a:r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garantire  </a:t>
            </a:r>
            <a:r>
              <a:rPr lang="it-IT" sz="1050" dirty="0">
                <a:solidFill>
                  <a:schemeClr val="bg1">
                    <a:lumMod val="50000"/>
                  </a:schemeClr>
                </a:solidFill>
              </a:rPr>
              <a:t>una </a:t>
            </a:r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maggiore protezione </a:t>
            </a:r>
            <a:r>
              <a:rPr lang="it-IT" sz="1050" dirty="0">
                <a:solidFill>
                  <a:schemeClr val="bg1">
                    <a:lumMod val="50000"/>
                  </a:schemeClr>
                </a:solidFill>
              </a:rPr>
              <a:t>specie per le procedure </a:t>
            </a:r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di tipo </a:t>
            </a:r>
            <a:r>
              <a:rPr lang="it-IT" sz="1050" dirty="0">
                <a:solidFill>
                  <a:schemeClr val="bg1">
                    <a:lumMod val="50000"/>
                  </a:schemeClr>
                </a:solidFill>
              </a:rPr>
              <a:t>urologiche</a:t>
            </a:r>
          </a:p>
        </p:txBody>
      </p:sp>
      <p:sp>
        <p:nvSpPr>
          <p:cNvPr id="12" name="Rettangolo 11"/>
          <p:cNvSpPr/>
          <p:nvPr/>
        </p:nvSpPr>
        <p:spPr>
          <a:xfrm>
            <a:off x="4581128" y="3872880"/>
            <a:ext cx="904415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1050" dirty="0">
                <a:solidFill>
                  <a:schemeClr val="bg1">
                    <a:lumMod val="50000"/>
                  </a:schemeClr>
                </a:solidFill>
              </a:rPr>
              <a:t>Misura Unica</a:t>
            </a:r>
          </a:p>
        </p:txBody>
      </p:sp>
      <p:sp>
        <p:nvSpPr>
          <p:cNvPr id="13" name="Rettangolo 12"/>
          <p:cNvSpPr/>
          <p:nvPr/>
        </p:nvSpPr>
        <p:spPr>
          <a:xfrm>
            <a:off x="332656" y="4088904"/>
            <a:ext cx="18002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050" b="1" dirty="0">
                <a:solidFill>
                  <a:schemeClr val="bg1">
                    <a:lumMod val="50000"/>
                  </a:schemeClr>
                </a:solidFill>
              </a:rPr>
              <a:t>Tessuti disponibili:</a:t>
            </a:r>
          </a:p>
          <a:p>
            <a:r>
              <a:rPr lang="it-IT" sz="1050" dirty="0">
                <a:solidFill>
                  <a:schemeClr val="bg1">
                    <a:lumMod val="50000"/>
                  </a:schemeClr>
                </a:solidFill>
              </a:rPr>
              <a:t>SMS</a:t>
            </a:r>
          </a:p>
          <a:p>
            <a:r>
              <a:rPr lang="it-IT" sz="1050" dirty="0">
                <a:solidFill>
                  <a:schemeClr val="bg1">
                    <a:lumMod val="50000"/>
                  </a:schemeClr>
                </a:solidFill>
              </a:rPr>
              <a:t>SMMMS</a:t>
            </a:r>
          </a:p>
          <a:p>
            <a:r>
              <a:rPr lang="it-IT" sz="1050" dirty="0">
                <a:solidFill>
                  <a:schemeClr val="bg1">
                    <a:lumMod val="50000"/>
                  </a:schemeClr>
                </a:solidFill>
              </a:rPr>
              <a:t>Sontara</a:t>
            </a:r>
          </a:p>
        </p:txBody>
      </p:sp>
      <p:sp>
        <p:nvSpPr>
          <p:cNvPr id="14" name="Rettangolo 13"/>
          <p:cNvSpPr/>
          <p:nvPr/>
        </p:nvSpPr>
        <p:spPr>
          <a:xfrm>
            <a:off x="2276872" y="4088904"/>
            <a:ext cx="1282452" cy="5770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050" b="1" dirty="0">
                <a:solidFill>
                  <a:schemeClr val="bg1">
                    <a:lumMod val="50000"/>
                  </a:schemeClr>
                </a:solidFill>
              </a:rPr>
              <a:t>Tessuti disponibili:</a:t>
            </a:r>
          </a:p>
          <a:p>
            <a:r>
              <a:rPr lang="it-IT" sz="1050" dirty="0">
                <a:solidFill>
                  <a:schemeClr val="bg1">
                    <a:lumMod val="50000"/>
                  </a:schemeClr>
                </a:solidFill>
              </a:rPr>
              <a:t>SMS</a:t>
            </a:r>
          </a:p>
          <a:p>
            <a:r>
              <a:rPr lang="it-IT" sz="1050" dirty="0">
                <a:solidFill>
                  <a:schemeClr val="bg1">
                    <a:lumMod val="50000"/>
                  </a:schemeClr>
                </a:solidFill>
              </a:rPr>
              <a:t>SMMMS</a:t>
            </a:r>
          </a:p>
        </p:txBody>
      </p:sp>
      <p:sp>
        <p:nvSpPr>
          <p:cNvPr id="15" name="Rettangolo 14"/>
          <p:cNvSpPr/>
          <p:nvPr/>
        </p:nvSpPr>
        <p:spPr>
          <a:xfrm>
            <a:off x="4509120" y="4088904"/>
            <a:ext cx="1642492" cy="5770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050" b="1" dirty="0">
                <a:solidFill>
                  <a:schemeClr val="bg1">
                    <a:lumMod val="50000"/>
                  </a:schemeClr>
                </a:solidFill>
              </a:rPr>
              <a:t>Tessuti disponibili:</a:t>
            </a:r>
          </a:p>
          <a:p>
            <a:r>
              <a:rPr lang="it-IT" sz="1050" dirty="0">
                <a:solidFill>
                  <a:schemeClr val="bg1">
                    <a:lumMod val="50000"/>
                  </a:schemeClr>
                </a:solidFill>
              </a:rPr>
              <a:t>SMS</a:t>
            </a:r>
          </a:p>
          <a:p>
            <a:r>
              <a:rPr lang="it-IT" sz="1050" dirty="0">
                <a:solidFill>
                  <a:schemeClr val="bg1">
                    <a:lumMod val="50000"/>
                  </a:schemeClr>
                </a:solidFill>
              </a:rPr>
              <a:t>SMMMS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80728" y="4808984"/>
            <a:ext cx="4280173" cy="19488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Rettangolo 16"/>
          <p:cNvSpPr/>
          <p:nvPr/>
        </p:nvSpPr>
        <p:spPr>
          <a:xfrm>
            <a:off x="332656" y="6825208"/>
            <a:ext cx="63367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b="1" dirty="0">
                <a:solidFill>
                  <a:schemeClr val="bg1">
                    <a:lumMod val="50000"/>
                  </a:schemeClr>
                </a:solidFill>
              </a:rPr>
              <a:t>Abbigliamento in TNT idrorepellente - Non sterile</a:t>
            </a:r>
            <a:endParaRPr lang="it-IT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8" name="Rettangolo 17"/>
          <p:cNvSpPr/>
          <p:nvPr/>
        </p:nvSpPr>
        <p:spPr>
          <a:xfrm>
            <a:off x="404664" y="7185248"/>
            <a:ext cx="6048672" cy="5770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050" b="1" dirty="0">
                <a:solidFill>
                  <a:schemeClr val="bg1">
                    <a:lumMod val="50000"/>
                  </a:schemeClr>
                </a:solidFill>
              </a:rPr>
              <a:t>Descrizione:</a:t>
            </a:r>
          </a:p>
          <a:p>
            <a:r>
              <a:rPr lang="it-IT" sz="1050" dirty="0">
                <a:solidFill>
                  <a:schemeClr val="bg1">
                    <a:lumMod val="50000"/>
                  </a:schemeClr>
                </a:solidFill>
              </a:rPr>
              <a:t>Abbigliamento in TNT idrorepellente per il personale sanitario, i visitatori e/o i pazienti</a:t>
            </a:r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. Il </a:t>
            </a:r>
            <a:r>
              <a:rPr lang="it-IT" sz="1050" dirty="0">
                <a:solidFill>
                  <a:schemeClr val="bg1">
                    <a:lumMod val="50000"/>
                  </a:schemeClr>
                </a:solidFill>
              </a:rPr>
              <a:t>dispositivo può essere fornito, a richiesta, in versione sterile a gas ETO.</a:t>
            </a:r>
          </a:p>
        </p:txBody>
      </p:sp>
      <p:sp>
        <p:nvSpPr>
          <p:cNvPr id="19" name="Rettangolo 18"/>
          <p:cNvSpPr/>
          <p:nvPr/>
        </p:nvSpPr>
        <p:spPr>
          <a:xfrm>
            <a:off x="404664" y="7761312"/>
            <a:ext cx="3429000" cy="90024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it-IT" sz="1050" b="1" dirty="0">
                <a:solidFill>
                  <a:schemeClr val="bg1">
                    <a:lumMod val="50000"/>
                  </a:schemeClr>
                </a:solidFill>
              </a:rPr>
              <a:t>Casacca e pantalone</a:t>
            </a:r>
          </a:p>
          <a:p>
            <a:r>
              <a:rPr lang="it-IT" sz="1050" dirty="0">
                <a:solidFill>
                  <a:schemeClr val="bg1">
                    <a:lumMod val="50000"/>
                  </a:schemeClr>
                </a:solidFill>
              </a:rPr>
              <a:t>Dispositivi medici di Classe Is</a:t>
            </a:r>
          </a:p>
          <a:p>
            <a:r>
              <a:rPr lang="it-IT" sz="1050" dirty="0">
                <a:solidFill>
                  <a:schemeClr val="bg1">
                    <a:lumMod val="50000"/>
                  </a:schemeClr>
                </a:solidFill>
              </a:rPr>
              <a:t>Casacca a manica corta con </a:t>
            </a:r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girocollo </a:t>
            </a:r>
            <a:r>
              <a:rPr lang="it-IT" sz="1050" dirty="0">
                <a:solidFill>
                  <a:schemeClr val="bg1">
                    <a:lumMod val="50000"/>
                  </a:schemeClr>
                </a:solidFill>
              </a:rPr>
              <a:t>in TNT</a:t>
            </a:r>
          </a:p>
          <a:p>
            <a:r>
              <a:rPr lang="it-IT" sz="1050" dirty="0">
                <a:solidFill>
                  <a:schemeClr val="bg1">
                    <a:lumMod val="50000"/>
                  </a:schemeClr>
                </a:solidFill>
              </a:rPr>
              <a:t>assorbente; pantalone con taschino e cintura regolabile</a:t>
            </a:r>
          </a:p>
          <a:p>
            <a:r>
              <a:rPr lang="it-IT" sz="1050" dirty="0">
                <a:solidFill>
                  <a:schemeClr val="bg1">
                    <a:lumMod val="50000"/>
                  </a:schemeClr>
                </a:solidFill>
              </a:rPr>
              <a:t>in vita</a:t>
            </a:r>
          </a:p>
        </p:txBody>
      </p:sp>
      <p:sp>
        <p:nvSpPr>
          <p:cNvPr id="20" name="Rettangolo 19"/>
          <p:cNvSpPr/>
          <p:nvPr/>
        </p:nvSpPr>
        <p:spPr>
          <a:xfrm>
            <a:off x="3645024" y="7761312"/>
            <a:ext cx="3356992" cy="12234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050" b="1" dirty="0">
                <a:solidFill>
                  <a:schemeClr val="bg1">
                    <a:lumMod val="50000"/>
                  </a:schemeClr>
                </a:solidFill>
              </a:rPr>
              <a:t>Camice visitatore</a:t>
            </a:r>
          </a:p>
          <a:p>
            <a:r>
              <a:rPr lang="it-IT" sz="1050" dirty="0">
                <a:solidFill>
                  <a:schemeClr val="bg1">
                    <a:lumMod val="50000"/>
                  </a:schemeClr>
                </a:solidFill>
              </a:rPr>
              <a:t>Dispositivi medici di Classe Is</a:t>
            </a:r>
          </a:p>
          <a:p>
            <a:r>
              <a:rPr lang="it-IT" sz="1050" dirty="0">
                <a:solidFill>
                  <a:schemeClr val="bg1">
                    <a:lumMod val="50000"/>
                  </a:schemeClr>
                </a:solidFill>
              </a:rPr>
              <a:t>Confezione del corpo in un unico pezzo senza cuciture</a:t>
            </a:r>
          </a:p>
          <a:p>
            <a:r>
              <a:rPr lang="it-IT" sz="1050" dirty="0">
                <a:solidFill>
                  <a:schemeClr val="bg1">
                    <a:lumMod val="50000"/>
                  </a:schemeClr>
                </a:solidFill>
              </a:rPr>
              <a:t>verticali e/o orizzontali, allacciatura con 2 fettucce</a:t>
            </a:r>
          </a:p>
          <a:p>
            <a:r>
              <a:rPr lang="it-IT" sz="1050" dirty="0">
                <a:solidFill>
                  <a:schemeClr val="bg1">
                    <a:lumMod val="50000"/>
                  </a:schemeClr>
                </a:solidFill>
              </a:rPr>
              <a:t>fissate alla parte posteriore, polsini in maglia tubolare di</a:t>
            </a:r>
          </a:p>
          <a:p>
            <a:r>
              <a:rPr lang="it-IT" sz="1050" dirty="0">
                <a:solidFill>
                  <a:schemeClr val="bg1">
                    <a:lumMod val="50000"/>
                  </a:schemeClr>
                </a:solidFill>
              </a:rPr>
              <a:t>cotone elasticizzato; chiusura posteriore del </a:t>
            </a:r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collo regolabile con fettucce</a:t>
            </a:r>
            <a:endParaRPr lang="it-IT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1" name="Text Box 13"/>
          <p:cNvSpPr txBox="1">
            <a:spLocks noChangeArrowheads="1"/>
          </p:cNvSpPr>
          <p:nvPr/>
        </p:nvSpPr>
        <p:spPr bwMode="auto">
          <a:xfrm>
            <a:off x="0" y="9725025"/>
            <a:ext cx="6858000" cy="180975"/>
          </a:xfrm>
          <a:prstGeom prst="rect">
            <a:avLst/>
          </a:prstGeom>
          <a:solidFill>
            <a:srgbClr val="66707A"/>
          </a:solidFill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it-IT" sz="9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Calibri" pitchFamily="34" charset="0"/>
              </a:rPr>
              <a:t>        Informazioni riservate ai soli operatori del settore                                                                                                                                               Pagina 1</a:t>
            </a: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 Box 13"/>
          <p:cNvSpPr txBox="1">
            <a:spLocks noChangeArrowheads="1"/>
          </p:cNvSpPr>
          <p:nvPr/>
        </p:nvSpPr>
        <p:spPr bwMode="auto">
          <a:xfrm>
            <a:off x="0" y="9725025"/>
            <a:ext cx="6858000" cy="180975"/>
          </a:xfrm>
          <a:prstGeom prst="rect">
            <a:avLst/>
          </a:prstGeom>
          <a:solidFill>
            <a:srgbClr val="66707A"/>
          </a:solidFill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it-IT" sz="9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Calibri" pitchFamily="34" charset="0"/>
              </a:rPr>
              <a:t>        Informazioni riservate ai soli operatori del settore                                                                                                                                               Pagina 2</a:t>
            </a: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2" name="Rettangolo 21"/>
          <p:cNvSpPr/>
          <p:nvPr/>
        </p:nvSpPr>
        <p:spPr>
          <a:xfrm>
            <a:off x="332656" y="200472"/>
            <a:ext cx="2520280" cy="23544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050" dirty="0">
                <a:solidFill>
                  <a:schemeClr val="bg1">
                    <a:lumMod val="50000"/>
                  </a:schemeClr>
                </a:solidFill>
              </a:rPr>
              <a:t>Casacca Misura S 67 cm x 53 cm</a:t>
            </a:r>
          </a:p>
          <a:p>
            <a:r>
              <a:rPr lang="it-IT" sz="1050" dirty="0">
                <a:solidFill>
                  <a:schemeClr val="bg1">
                    <a:lumMod val="50000"/>
                  </a:schemeClr>
                </a:solidFill>
              </a:rPr>
              <a:t>Casacca Misura M 72 cm x 57 cm</a:t>
            </a:r>
          </a:p>
          <a:p>
            <a:r>
              <a:rPr lang="it-IT" sz="1050" dirty="0">
                <a:solidFill>
                  <a:schemeClr val="bg1">
                    <a:lumMod val="50000"/>
                  </a:schemeClr>
                </a:solidFill>
              </a:rPr>
              <a:t>Casacca Misura L 77 cm x 64 cm</a:t>
            </a:r>
          </a:p>
          <a:p>
            <a:r>
              <a:rPr lang="it-IT" sz="1050" dirty="0">
                <a:solidFill>
                  <a:schemeClr val="bg1">
                    <a:lumMod val="50000"/>
                  </a:schemeClr>
                </a:solidFill>
              </a:rPr>
              <a:t>Casacca Misura XL 83 cm x 65 cm</a:t>
            </a:r>
          </a:p>
          <a:p>
            <a:r>
              <a:rPr lang="it-IT" sz="1050" dirty="0">
                <a:solidFill>
                  <a:schemeClr val="bg1">
                    <a:lumMod val="50000"/>
                  </a:schemeClr>
                </a:solidFill>
              </a:rPr>
              <a:t>Casacca Misura XXL 87 cm x 71 cm</a:t>
            </a:r>
          </a:p>
          <a:p>
            <a:endParaRPr lang="it-IT" sz="1050" dirty="0" smtClean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Pantalone </a:t>
            </a:r>
            <a:r>
              <a:rPr lang="it-IT" sz="1050" dirty="0">
                <a:solidFill>
                  <a:schemeClr val="bg1">
                    <a:lumMod val="50000"/>
                  </a:schemeClr>
                </a:solidFill>
              </a:rPr>
              <a:t>Misura S 55 cm x 105 cm</a:t>
            </a:r>
          </a:p>
          <a:p>
            <a:r>
              <a:rPr lang="it-IT" sz="1050" dirty="0">
                <a:solidFill>
                  <a:schemeClr val="bg1">
                    <a:lumMod val="50000"/>
                  </a:schemeClr>
                </a:solidFill>
              </a:rPr>
              <a:t>Pantalone Misura M 55 cm x 110 cm</a:t>
            </a:r>
          </a:p>
          <a:p>
            <a:r>
              <a:rPr lang="it-IT" sz="1050" dirty="0">
                <a:solidFill>
                  <a:schemeClr val="bg1">
                    <a:lumMod val="50000"/>
                  </a:schemeClr>
                </a:solidFill>
              </a:rPr>
              <a:t>Pantalone Misura L 57 cm x 116 cm</a:t>
            </a:r>
          </a:p>
          <a:p>
            <a:r>
              <a:rPr lang="it-IT" sz="1050" dirty="0">
                <a:solidFill>
                  <a:schemeClr val="bg1">
                    <a:lumMod val="50000"/>
                  </a:schemeClr>
                </a:solidFill>
              </a:rPr>
              <a:t>Pantalone Misura XL 60 cm x 120 cm</a:t>
            </a:r>
          </a:p>
          <a:p>
            <a:r>
              <a:rPr lang="it-IT" sz="1050" dirty="0">
                <a:solidFill>
                  <a:schemeClr val="bg1">
                    <a:lumMod val="50000"/>
                  </a:schemeClr>
                </a:solidFill>
              </a:rPr>
              <a:t>Pantalone Misura XXL 62 cm x 125 cm</a:t>
            </a:r>
          </a:p>
          <a:p>
            <a:r>
              <a:rPr lang="it-IT" sz="1050" b="1" dirty="0">
                <a:solidFill>
                  <a:schemeClr val="bg1">
                    <a:lumMod val="50000"/>
                  </a:schemeClr>
                </a:solidFill>
              </a:rPr>
              <a:t>Tessuti disponibili:</a:t>
            </a:r>
          </a:p>
          <a:p>
            <a:r>
              <a:rPr lang="it-IT" sz="1050" dirty="0">
                <a:solidFill>
                  <a:schemeClr val="bg1">
                    <a:lumMod val="50000"/>
                  </a:schemeClr>
                </a:solidFill>
              </a:rPr>
              <a:t>Polipropilene</a:t>
            </a:r>
          </a:p>
          <a:p>
            <a:r>
              <a:rPr lang="it-IT" sz="1050" dirty="0">
                <a:solidFill>
                  <a:schemeClr val="bg1">
                    <a:lumMod val="50000"/>
                  </a:schemeClr>
                </a:solidFill>
              </a:rPr>
              <a:t>SMS</a:t>
            </a:r>
          </a:p>
        </p:txBody>
      </p:sp>
      <p:sp>
        <p:nvSpPr>
          <p:cNvPr id="23" name="Rettangolo 22"/>
          <p:cNvSpPr/>
          <p:nvPr/>
        </p:nvSpPr>
        <p:spPr>
          <a:xfrm>
            <a:off x="3861048" y="200472"/>
            <a:ext cx="2016224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050" dirty="0">
                <a:solidFill>
                  <a:schemeClr val="bg1">
                    <a:lumMod val="50000"/>
                  </a:schemeClr>
                </a:solidFill>
              </a:rPr>
              <a:t>Misura unica 120 cm x 55 cm</a:t>
            </a:r>
          </a:p>
          <a:p>
            <a:r>
              <a:rPr lang="it-IT" sz="1050" b="1" dirty="0">
                <a:solidFill>
                  <a:schemeClr val="bg1">
                    <a:lumMod val="50000"/>
                  </a:schemeClr>
                </a:solidFill>
              </a:rPr>
              <a:t>Tessuti disponibili:</a:t>
            </a:r>
          </a:p>
          <a:p>
            <a:r>
              <a:rPr lang="it-IT" sz="1050" dirty="0">
                <a:solidFill>
                  <a:schemeClr val="bg1">
                    <a:lumMod val="50000"/>
                  </a:schemeClr>
                </a:solidFill>
              </a:rPr>
              <a:t>Polipropilene</a:t>
            </a:r>
          </a:p>
          <a:p>
            <a:r>
              <a:rPr lang="it-IT" sz="1050" dirty="0">
                <a:solidFill>
                  <a:schemeClr val="bg1">
                    <a:lumMod val="50000"/>
                  </a:schemeClr>
                </a:solidFill>
              </a:rPr>
              <a:t>SMS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56992" y="992560"/>
            <a:ext cx="2798812" cy="23770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" name="Rettangolo 23"/>
          <p:cNvSpPr/>
          <p:nvPr/>
        </p:nvSpPr>
        <p:spPr>
          <a:xfrm>
            <a:off x="332656" y="3224808"/>
            <a:ext cx="28702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b="1" dirty="0">
                <a:solidFill>
                  <a:schemeClr val="bg1">
                    <a:lumMod val="50000"/>
                  </a:schemeClr>
                </a:solidFill>
              </a:rPr>
              <a:t>Teli e telini chirurgici - Sterili</a:t>
            </a:r>
            <a:endParaRPr lang="it-IT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5" name="Rettangolo 24"/>
          <p:cNvSpPr/>
          <p:nvPr/>
        </p:nvSpPr>
        <p:spPr>
          <a:xfrm>
            <a:off x="260648" y="3584848"/>
            <a:ext cx="6408712" cy="21929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050" b="1" dirty="0">
                <a:solidFill>
                  <a:schemeClr val="bg1">
                    <a:lumMod val="50000"/>
                  </a:schemeClr>
                </a:solidFill>
              </a:rPr>
              <a:t>Descrizione:</a:t>
            </a:r>
          </a:p>
          <a:p>
            <a:r>
              <a:rPr lang="it-IT" sz="1050" dirty="0">
                <a:solidFill>
                  <a:schemeClr val="bg1">
                    <a:lumMod val="50000"/>
                  </a:schemeClr>
                </a:solidFill>
              </a:rPr>
              <a:t>Telo in TNT per copertura paziente e/o tavolo operatorio realizzato con i seguenti tessuti: SMMMS, Sontara,</a:t>
            </a:r>
          </a:p>
          <a:p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bi accoppiato, tri accoppiato</a:t>
            </a:r>
            <a:r>
              <a:rPr lang="it-IT" sz="1050" dirty="0">
                <a:solidFill>
                  <a:schemeClr val="bg1">
                    <a:lumMod val="50000"/>
                  </a:schemeClr>
                </a:solidFill>
              </a:rPr>
              <a:t>.</a:t>
            </a:r>
          </a:p>
          <a:p>
            <a:r>
              <a:rPr lang="it-IT" sz="1050" b="1" dirty="0">
                <a:solidFill>
                  <a:schemeClr val="bg1">
                    <a:lumMod val="50000"/>
                  </a:schemeClr>
                </a:solidFill>
              </a:rPr>
              <a:t>Teli e telini chirurgici - Sterili</a:t>
            </a:r>
          </a:p>
          <a:p>
            <a:r>
              <a:rPr lang="it-IT" sz="1050" b="1" dirty="0">
                <a:solidFill>
                  <a:schemeClr val="bg1">
                    <a:lumMod val="50000"/>
                  </a:schemeClr>
                </a:solidFill>
              </a:rPr>
              <a:t>Teli standard</a:t>
            </a:r>
          </a:p>
          <a:p>
            <a:r>
              <a:rPr lang="it-IT" sz="1050" dirty="0">
                <a:solidFill>
                  <a:schemeClr val="bg1">
                    <a:lumMod val="50000"/>
                  </a:schemeClr>
                </a:solidFill>
              </a:rPr>
              <a:t>Dispositivo medico di Classe Is</a:t>
            </a:r>
          </a:p>
          <a:p>
            <a:r>
              <a:rPr lang="it-IT" sz="1050" b="1" dirty="0">
                <a:solidFill>
                  <a:schemeClr val="bg1">
                    <a:lumMod val="50000"/>
                  </a:schemeClr>
                </a:solidFill>
              </a:rPr>
              <a:t>Misure disponibili:</a:t>
            </a:r>
          </a:p>
          <a:p>
            <a:r>
              <a:rPr lang="it-IT" sz="1050" dirty="0">
                <a:solidFill>
                  <a:schemeClr val="bg1">
                    <a:lumMod val="50000"/>
                  </a:schemeClr>
                </a:solidFill>
              </a:rPr>
              <a:t>cm 30 x 50</a:t>
            </a:r>
          </a:p>
          <a:p>
            <a:r>
              <a:rPr lang="it-IT" sz="1050" dirty="0">
                <a:solidFill>
                  <a:schemeClr val="bg1">
                    <a:lumMod val="50000"/>
                  </a:schemeClr>
                </a:solidFill>
              </a:rPr>
              <a:t>cm 45 x 75</a:t>
            </a:r>
          </a:p>
          <a:p>
            <a:r>
              <a:rPr lang="it-IT" sz="1050" dirty="0">
                <a:solidFill>
                  <a:schemeClr val="bg1">
                    <a:lumMod val="50000"/>
                  </a:schemeClr>
                </a:solidFill>
              </a:rPr>
              <a:t>cm 75 x 90</a:t>
            </a:r>
          </a:p>
          <a:p>
            <a:r>
              <a:rPr lang="it-IT" sz="1050" dirty="0">
                <a:solidFill>
                  <a:schemeClr val="bg1">
                    <a:lumMod val="50000"/>
                  </a:schemeClr>
                </a:solidFill>
              </a:rPr>
              <a:t>cm 100 x 150</a:t>
            </a:r>
          </a:p>
          <a:p>
            <a:r>
              <a:rPr lang="it-IT" sz="1050" dirty="0">
                <a:solidFill>
                  <a:schemeClr val="bg1">
                    <a:lumMod val="50000"/>
                  </a:schemeClr>
                </a:solidFill>
              </a:rPr>
              <a:t>cm 200 x 250</a:t>
            </a:r>
          </a:p>
          <a:p>
            <a:r>
              <a:rPr lang="it-IT" sz="1050" dirty="0">
                <a:solidFill>
                  <a:schemeClr val="bg1">
                    <a:lumMod val="50000"/>
                  </a:schemeClr>
                </a:solidFill>
              </a:rPr>
              <a:t>Altre misure: su richiesta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17032" y="4160912"/>
            <a:ext cx="2476376" cy="16353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" name="Rettangolo 25"/>
          <p:cNvSpPr/>
          <p:nvPr/>
        </p:nvSpPr>
        <p:spPr>
          <a:xfrm>
            <a:off x="260648" y="5817096"/>
            <a:ext cx="6480720" cy="18697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050" b="1" dirty="0">
                <a:solidFill>
                  <a:schemeClr val="bg1">
                    <a:lumMod val="50000"/>
                  </a:schemeClr>
                </a:solidFill>
              </a:rPr>
              <a:t>Teli con lato adesivo</a:t>
            </a:r>
          </a:p>
          <a:p>
            <a:r>
              <a:rPr lang="it-IT" sz="1050" dirty="0">
                <a:solidFill>
                  <a:schemeClr val="bg1">
                    <a:lumMod val="50000"/>
                  </a:schemeClr>
                </a:solidFill>
              </a:rPr>
              <a:t>Telo con un lato adesivo dotato di protezione facilmente</a:t>
            </a:r>
          </a:p>
          <a:p>
            <a:r>
              <a:rPr lang="it-IT" sz="1050" dirty="0">
                <a:solidFill>
                  <a:schemeClr val="bg1">
                    <a:lumMod val="50000"/>
                  </a:schemeClr>
                </a:solidFill>
              </a:rPr>
              <a:t>removibile</a:t>
            </a:r>
          </a:p>
          <a:p>
            <a:r>
              <a:rPr lang="it-IT" sz="1050" dirty="0">
                <a:solidFill>
                  <a:schemeClr val="bg1">
                    <a:lumMod val="50000"/>
                  </a:schemeClr>
                </a:solidFill>
              </a:rPr>
              <a:t>Dispositivo medico di Classe Is</a:t>
            </a:r>
          </a:p>
          <a:p>
            <a:r>
              <a:rPr lang="it-IT" sz="1050" b="1" dirty="0">
                <a:solidFill>
                  <a:schemeClr val="bg1">
                    <a:lumMod val="50000"/>
                  </a:schemeClr>
                </a:solidFill>
              </a:rPr>
              <a:t>Misure disponibili:</a:t>
            </a:r>
          </a:p>
          <a:p>
            <a:r>
              <a:rPr lang="it-IT" sz="1050" dirty="0">
                <a:solidFill>
                  <a:schemeClr val="bg1">
                    <a:lumMod val="50000"/>
                  </a:schemeClr>
                </a:solidFill>
              </a:rPr>
              <a:t>cm 30 x 50</a:t>
            </a:r>
          </a:p>
          <a:p>
            <a:r>
              <a:rPr lang="it-IT" sz="1050" dirty="0">
                <a:solidFill>
                  <a:schemeClr val="bg1">
                    <a:lumMod val="50000"/>
                  </a:schemeClr>
                </a:solidFill>
              </a:rPr>
              <a:t>cm 45 x 75</a:t>
            </a:r>
          </a:p>
          <a:p>
            <a:r>
              <a:rPr lang="it-IT" sz="1050" dirty="0">
                <a:solidFill>
                  <a:schemeClr val="bg1">
                    <a:lumMod val="50000"/>
                  </a:schemeClr>
                </a:solidFill>
              </a:rPr>
              <a:t>cm 75 x 90</a:t>
            </a:r>
          </a:p>
          <a:p>
            <a:r>
              <a:rPr lang="it-IT" sz="1050" dirty="0">
                <a:solidFill>
                  <a:schemeClr val="bg1">
                    <a:lumMod val="50000"/>
                  </a:schemeClr>
                </a:solidFill>
              </a:rPr>
              <a:t>cm 100 x 150</a:t>
            </a:r>
          </a:p>
          <a:p>
            <a:r>
              <a:rPr lang="it-IT" sz="1050" dirty="0">
                <a:solidFill>
                  <a:schemeClr val="bg1">
                    <a:lumMod val="50000"/>
                  </a:schemeClr>
                </a:solidFill>
              </a:rPr>
              <a:t>cm 200 x 250</a:t>
            </a:r>
          </a:p>
          <a:p>
            <a:r>
              <a:rPr lang="it-IT" sz="1050" dirty="0">
                <a:solidFill>
                  <a:schemeClr val="bg1">
                    <a:lumMod val="50000"/>
                  </a:schemeClr>
                </a:solidFill>
              </a:rPr>
              <a:t>Altre misure: su richiesta</a:t>
            </a: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17032" y="5961112"/>
            <a:ext cx="2501776" cy="16366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" name="Rettangolo 26"/>
          <p:cNvSpPr/>
          <p:nvPr/>
        </p:nvSpPr>
        <p:spPr>
          <a:xfrm>
            <a:off x="260648" y="7689304"/>
            <a:ext cx="6336704" cy="15465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050" b="1" dirty="0">
                <a:solidFill>
                  <a:schemeClr val="bg1">
                    <a:lumMod val="50000"/>
                  </a:schemeClr>
                </a:solidFill>
              </a:rPr>
              <a:t>Teli con foro adesivo</a:t>
            </a:r>
          </a:p>
          <a:p>
            <a:r>
              <a:rPr lang="it-IT" sz="1050" dirty="0">
                <a:solidFill>
                  <a:schemeClr val="bg1">
                    <a:lumMod val="50000"/>
                  </a:schemeClr>
                </a:solidFill>
              </a:rPr>
              <a:t>Telo con foro adesivo centrale dotato di protezione</a:t>
            </a:r>
          </a:p>
          <a:p>
            <a:r>
              <a:rPr lang="it-IT" sz="1050" dirty="0">
                <a:solidFill>
                  <a:schemeClr val="bg1">
                    <a:lumMod val="50000"/>
                  </a:schemeClr>
                </a:solidFill>
              </a:rPr>
              <a:t>facilmente removibile</a:t>
            </a:r>
          </a:p>
          <a:p>
            <a:r>
              <a:rPr lang="it-IT" sz="1050" dirty="0">
                <a:solidFill>
                  <a:schemeClr val="bg1">
                    <a:lumMod val="50000"/>
                  </a:schemeClr>
                </a:solidFill>
              </a:rPr>
              <a:t>Dispositivo medico di Classe Is</a:t>
            </a:r>
          </a:p>
          <a:p>
            <a:r>
              <a:rPr lang="it-IT" sz="1050" b="1" dirty="0">
                <a:solidFill>
                  <a:schemeClr val="bg1">
                    <a:lumMod val="50000"/>
                  </a:schemeClr>
                </a:solidFill>
              </a:rPr>
              <a:t>Misure disponibili:</a:t>
            </a:r>
          </a:p>
          <a:p>
            <a:r>
              <a:rPr lang="it-IT" sz="1050" dirty="0">
                <a:solidFill>
                  <a:schemeClr val="bg1">
                    <a:lumMod val="50000"/>
                  </a:schemeClr>
                </a:solidFill>
              </a:rPr>
              <a:t>cm 45 x 75</a:t>
            </a:r>
          </a:p>
          <a:p>
            <a:r>
              <a:rPr lang="it-IT" sz="1050" dirty="0">
                <a:solidFill>
                  <a:schemeClr val="bg1">
                    <a:lumMod val="50000"/>
                  </a:schemeClr>
                </a:solidFill>
              </a:rPr>
              <a:t>cm 75 x 90</a:t>
            </a:r>
          </a:p>
          <a:p>
            <a:r>
              <a:rPr lang="it-IT" sz="1050" dirty="0">
                <a:solidFill>
                  <a:schemeClr val="bg1">
                    <a:lumMod val="50000"/>
                  </a:schemeClr>
                </a:solidFill>
              </a:rPr>
              <a:t>cm 100 x 150</a:t>
            </a:r>
          </a:p>
          <a:p>
            <a:r>
              <a:rPr lang="it-IT" sz="1050" dirty="0">
                <a:solidFill>
                  <a:schemeClr val="bg1">
                    <a:lumMod val="50000"/>
                  </a:schemeClr>
                </a:solidFill>
              </a:rPr>
              <a:t>Altre misure: su richiesta</a:t>
            </a:r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717032" y="7761312"/>
            <a:ext cx="2466851" cy="16654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 Box 13"/>
          <p:cNvSpPr txBox="1">
            <a:spLocks noChangeArrowheads="1"/>
          </p:cNvSpPr>
          <p:nvPr/>
        </p:nvSpPr>
        <p:spPr bwMode="auto">
          <a:xfrm>
            <a:off x="0" y="9725025"/>
            <a:ext cx="6858000" cy="180975"/>
          </a:xfrm>
          <a:prstGeom prst="rect">
            <a:avLst/>
          </a:prstGeom>
          <a:solidFill>
            <a:srgbClr val="66707A"/>
          </a:solidFill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it-IT" sz="9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Calibri" pitchFamily="34" charset="0"/>
              </a:rPr>
              <a:t>        Informazioni riservate ai soli operatori del settore                                                                                                                                               Pagina 3</a:t>
            </a: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3" name="Rettangolo 12"/>
          <p:cNvSpPr/>
          <p:nvPr/>
        </p:nvSpPr>
        <p:spPr>
          <a:xfrm>
            <a:off x="332656" y="128464"/>
            <a:ext cx="254556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b="1" dirty="0">
                <a:solidFill>
                  <a:schemeClr val="bg1">
                    <a:lumMod val="50000"/>
                  </a:schemeClr>
                </a:solidFill>
              </a:rPr>
              <a:t>Telo da incisione - Sterile</a:t>
            </a:r>
            <a:endParaRPr lang="it-IT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4" name="Rettangolo 13"/>
          <p:cNvSpPr/>
          <p:nvPr/>
        </p:nvSpPr>
        <p:spPr>
          <a:xfrm>
            <a:off x="332656" y="488504"/>
            <a:ext cx="6408712" cy="17081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050" b="1" dirty="0">
                <a:solidFill>
                  <a:schemeClr val="bg1">
                    <a:lumMod val="50000"/>
                  </a:schemeClr>
                </a:solidFill>
              </a:rPr>
              <a:t>Descrizione:</a:t>
            </a:r>
          </a:p>
          <a:p>
            <a:r>
              <a:rPr lang="it-IT" sz="1050" dirty="0">
                <a:solidFill>
                  <a:schemeClr val="bg1">
                    <a:lumMod val="50000"/>
                  </a:schemeClr>
                </a:solidFill>
              </a:rPr>
              <a:t>Film in poliuretano trasparente adesivo, ricoperto da</a:t>
            </a:r>
          </a:p>
          <a:p>
            <a:r>
              <a:rPr lang="it-IT" sz="1050" dirty="0">
                <a:solidFill>
                  <a:schemeClr val="bg1">
                    <a:lumMod val="50000"/>
                  </a:schemeClr>
                </a:solidFill>
              </a:rPr>
              <a:t>una protezione facilmente removibile e 2 bordi </a:t>
            </a:r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finger lift</a:t>
            </a:r>
            <a:endParaRPr lang="it-IT" sz="1050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it-IT" sz="1050" dirty="0">
                <a:solidFill>
                  <a:schemeClr val="bg1">
                    <a:lumMod val="50000"/>
                  </a:schemeClr>
                </a:solidFill>
              </a:rPr>
              <a:t>per agevolare l’apertura</a:t>
            </a:r>
          </a:p>
          <a:p>
            <a:r>
              <a:rPr lang="it-IT" sz="1050" dirty="0">
                <a:solidFill>
                  <a:schemeClr val="bg1">
                    <a:lumMod val="50000"/>
                  </a:schemeClr>
                </a:solidFill>
              </a:rPr>
              <a:t>Dispositivi medici di Classe IIa</a:t>
            </a:r>
          </a:p>
          <a:p>
            <a:r>
              <a:rPr lang="it-IT" sz="1050" b="1" dirty="0">
                <a:solidFill>
                  <a:schemeClr val="bg1">
                    <a:lumMod val="50000"/>
                  </a:schemeClr>
                </a:solidFill>
              </a:rPr>
              <a:t>Misure disponibili:</a:t>
            </a:r>
          </a:p>
          <a:p>
            <a:r>
              <a:rPr lang="it-IT" sz="1050" dirty="0">
                <a:solidFill>
                  <a:schemeClr val="bg1">
                    <a:lumMod val="50000"/>
                  </a:schemeClr>
                </a:solidFill>
              </a:rPr>
              <a:t>cm 15 x 20 cm 45 x 55</a:t>
            </a:r>
          </a:p>
          <a:p>
            <a:r>
              <a:rPr lang="it-IT" sz="1050" dirty="0">
                <a:solidFill>
                  <a:schemeClr val="bg1">
                    <a:lumMod val="50000"/>
                  </a:schemeClr>
                </a:solidFill>
              </a:rPr>
              <a:t>cm 30 x 26 cm 45 x 60</a:t>
            </a:r>
          </a:p>
          <a:p>
            <a:r>
              <a:rPr lang="it-IT" sz="1050" dirty="0">
                <a:solidFill>
                  <a:schemeClr val="bg1">
                    <a:lumMod val="50000"/>
                  </a:schemeClr>
                </a:solidFill>
              </a:rPr>
              <a:t>cm 40 x 40 cm 56 x 80</a:t>
            </a:r>
          </a:p>
          <a:p>
            <a:r>
              <a:rPr lang="it-IT" sz="1050" dirty="0">
                <a:solidFill>
                  <a:schemeClr val="bg1">
                    <a:lumMod val="50000"/>
                  </a:schemeClr>
                </a:solidFill>
              </a:rPr>
              <a:t>cm 45 x 50</a:t>
            </a:r>
          </a:p>
        </p:txBody>
      </p:sp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61048" y="632520"/>
            <a:ext cx="2387650" cy="1596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Rettangolo 16"/>
          <p:cNvSpPr/>
          <p:nvPr/>
        </p:nvSpPr>
        <p:spPr>
          <a:xfrm>
            <a:off x="404664" y="2288704"/>
            <a:ext cx="231813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b="1" dirty="0">
                <a:solidFill>
                  <a:schemeClr val="bg1">
                    <a:lumMod val="50000"/>
                  </a:schemeClr>
                </a:solidFill>
              </a:rPr>
              <a:t>Strisce adesive - Sterili</a:t>
            </a:r>
            <a:endParaRPr lang="it-IT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8" name="Rettangolo 17"/>
          <p:cNvSpPr/>
          <p:nvPr/>
        </p:nvSpPr>
        <p:spPr>
          <a:xfrm>
            <a:off x="332656" y="2648744"/>
            <a:ext cx="3168352" cy="9002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050" b="1" dirty="0">
                <a:solidFill>
                  <a:schemeClr val="bg1">
                    <a:lumMod val="50000"/>
                  </a:schemeClr>
                </a:solidFill>
              </a:rPr>
              <a:t>Descrizione:</a:t>
            </a:r>
          </a:p>
          <a:p>
            <a:r>
              <a:rPr lang="it-IT" sz="1050" dirty="0">
                <a:solidFill>
                  <a:schemeClr val="bg1">
                    <a:lumMod val="50000"/>
                  </a:schemeClr>
                </a:solidFill>
              </a:rPr>
              <a:t>2 Strisce adesive cm 10 x 50 in laminato plastico da un</a:t>
            </a:r>
          </a:p>
          <a:p>
            <a:r>
              <a:rPr lang="it-IT" sz="1050" dirty="0">
                <a:solidFill>
                  <a:schemeClr val="bg1">
                    <a:lumMod val="50000"/>
                  </a:schemeClr>
                </a:solidFill>
              </a:rPr>
              <a:t>lato e TNT dall’altro, dotati di protezione facilmente</a:t>
            </a:r>
          </a:p>
          <a:p>
            <a:r>
              <a:rPr lang="it-IT" sz="1050" dirty="0">
                <a:solidFill>
                  <a:schemeClr val="bg1">
                    <a:lumMod val="50000"/>
                  </a:schemeClr>
                </a:solidFill>
              </a:rPr>
              <a:t>removibile.</a:t>
            </a:r>
          </a:p>
          <a:p>
            <a:r>
              <a:rPr lang="it-IT" sz="1050" dirty="0">
                <a:solidFill>
                  <a:schemeClr val="bg1">
                    <a:lumMod val="50000"/>
                  </a:schemeClr>
                </a:solidFill>
              </a:rPr>
              <a:t>Dispositivo medico di Classe Is</a:t>
            </a: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77072" y="2648744"/>
            <a:ext cx="1914525" cy="803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Rettangolo 19"/>
          <p:cNvSpPr/>
          <p:nvPr/>
        </p:nvSpPr>
        <p:spPr>
          <a:xfrm>
            <a:off x="476672" y="3584848"/>
            <a:ext cx="25979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b="1" dirty="0" smtClean="0">
                <a:solidFill>
                  <a:schemeClr val="bg1">
                    <a:lumMod val="50000"/>
                  </a:schemeClr>
                </a:solidFill>
              </a:rPr>
              <a:t>Copri telecamera </a:t>
            </a:r>
            <a:r>
              <a:rPr lang="it-IT" b="1" dirty="0">
                <a:solidFill>
                  <a:schemeClr val="bg1">
                    <a:lumMod val="50000"/>
                  </a:schemeClr>
                </a:solidFill>
              </a:rPr>
              <a:t>- Sterile</a:t>
            </a:r>
            <a:endParaRPr lang="it-IT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8" name="Rettangolo 27"/>
          <p:cNvSpPr/>
          <p:nvPr/>
        </p:nvSpPr>
        <p:spPr>
          <a:xfrm>
            <a:off x="332656" y="4016896"/>
            <a:ext cx="316835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050" b="1" dirty="0">
                <a:solidFill>
                  <a:schemeClr val="bg1">
                    <a:lumMod val="50000"/>
                  </a:schemeClr>
                </a:solidFill>
              </a:rPr>
              <a:t>Descrizione:</a:t>
            </a:r>
          </a:p>
          <a:p>
            <a:r>
              <a:rPr lang="it-IT" sz="1050" dirty="0">
                <a:solidFill>
                  <a:schemeClr val="bg1">
                    <a:lumMod val="50000"/>
                  </a:schemeClr>
                </a:solidFill>
              </a:rPr>
              <a:t>1 </a:t>
            </a:r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Copri telecamera </a:t>
            </a:r>
            <a:r>
              <a:rPr lang="it-IT" sz="1050" dirty="0">
                <a:solidFill>
                  <a:schemeClr val="bg1">
                    <a:lumMod val="50000"/>
                  </a:schemeClr>
                </a:solidFill>
              </a:rPr>
              <a:t>cm 18 x 300 in PLT, con strisce</a:t>
            </a:r>
          </a:p>
          <a:p>
            <a:r>
              <a:rPr lang="it-IT" sz="1050" dirty="0">
                <a:solidFill>
                  <a:schemeClr val="bg1">
                    <a:lumMod val="50000"/>
                  </a:schemeClr>
                </a:solidFill>
              </a:rPr>
              <a:t>adesive dotate di protezione facilmente removibile.</a:t>
            </a:r>
          </a:p>
          <a:p>
            <a:r>
              <a:rPr lang="it-IT" sz="1050" dirty="0">
                <a:solidFill>
                  <a:schemeClr val="bg1">
                    <a:lumMod val="50000"/>
                  </a:schemeClr>
                </a:solidFill>
              </a:rPr>
              <a:t>Dispositivo medico di Classe Is</a:t>
            </a: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73016" y="4016896"/>
            <a:ext cx="3068637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" name="Rettangolo 28"/>
          <p:cNvSpPr/>
          <p:nvPr/>
        </p:nvSpPr>
        <p:spPr>
          <a:xfrm>
            <a:off x="476672" y="4736976"/>
            <a:ext cx="49685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b="1" dirty="0">
                <a:solidFill>
                  <a:schemeClr val="bg1">
                    <a:lumMod val="50000"/>
                  </a:schemeClr>
                </a:solidFill>
              </a:rPr>
              <a:t>Set </a:t>
            </a:r>
            <a:r>
              <a:rPr lang="it-IT" b="1" dirty="0" smtClean="0">
                <a:solidFill>
                  <a:schemeClr val="bg1">
                    <a:lumMod val="50000"/>
                  </a:schemeClr>
                </a:solidFill>
              </a:rPr>
              <a:t>copri amplificatore </a:t>
            </a:r>
            <a:r>
              <a:rPr lang="it-IT" b="1" dirty="0">
                <a:solidFill>
                  <a:schemeClr val="bg1">
                    <a:lumMod val="50000"/>
                  </a:schemeClr>
                </a:solidFill>
              </a:rPr>
              <a:t>di brillanza - Sterile</a:t>
            </a:r>
            <a:endParaRPr lang="it-IT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0" name="Rettangolo 29"/>
          <p:cNvSpPr/>
          <p:nvPr/>
        </p:nvSpPr>
        <p:spPr>
          <a:xfrm>
            <a:off x="332656" y="5169024"/>
            <a:ext cx="288032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050" b="1" dirty="0">
                <a:solidFill>
                  <a:schemeClr val="bg1">
                    <a:lumMod val="50000"/>
                  </a:schemeClr>
                </a:solidFill>
              </a:rPr>
              <a:t>Descrizione:</a:t>
            </a:r>
          </a:p>
          <a:p>
            <a:r>
              <a:rPr lang="it-IT" sz="1050" dirty="0">
                <a:solidFill>
                  <a:schemeClr val="bg1">
                    <a:lumMod val="50000"/>
                  </a:schemeClr>
                </a:solidFill>
              </a:rPr>
              <a:t>2 sacche in PLT trasparente cm 75 x 90 per</a:t>
            </a:r>
          </a:p>
          <a:p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Copri amplificatore </a:t>
            </a:r>
            <a:r>
              <a:rPr lang="it-IT" sz="1050" dirty="0">
                <a:solidFill>
                  <a:schemeClr val="bg1">
                    <a:lumMod val="50000"/>
                  </a:schemeClr>
                </a:solidFill>
              </a:rPr>
              <a:t>di brillanza.</a:t>
            </a:r>
          </a:p>
          <a:p>
            <a:r>
              <a:rPr lang="it-IT" sz="1050" dirty="0">
                <a:solidFill>
                  <a:schemeClr val="bg1">
                    <a:lumMod val="50000"/>
                  </a:schemeClr>
                </a:solidFill>
              </a:rPr>
              <a:t>Dispositivo medico di Classe Is</a:t>
            </a:r>
          </a:p>
        </p:txBody>
      </p:sp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789040" y="5097016"/>
            <a:ext cx="2391097" cy="16306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" name="Rettangolo 30"/>
          <p:cNvSpPr/>
          <p:nvPr/>
        </p:nvSpPr>
        <p:spPr>
          <a:xfrm>
            <a:off x="548680" y="6681192"/>
            <a:ext cx="48965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b="1" dirty="0">
                <a:solidFill>
                  <a:schemeClr val="bg1">
                    <a:lumMod val="50000"/>
                  </a:schemeClr>
                </a:solidFill>
              </a:rPr>
              <a:t>Telo a sacco per tavolo Mayo - Sterile</a:t>
            </a:r>
            <a:endParaRPr lang="it-IT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2" name="Rettangolo 31"/>
          <p:cNvSpPr/>
          <p:nvPr/>
        </p:nvSpPr>
        <p:spPr>
          <a:xfrm>
            <a:off x="332656" y="7185248"/>
            <a:ext cx="3168352" cy="12234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050" b="1" dirty="0">
                <a:solidFill>
                  <a:schemeClr val="bg1">
                    <a:lumMod val="50000"/>
                  </a:schemeClr>
                </a:solidFill>
              </a:rPr>
              <a:t>Descrizione:</a:t>
            </a:r>
          </a:p>
          <a:p>
            <a:r>
              <a:rPr lang="it-IT" sz="1050" dirty="0">
                <a:solidFill>
                  <a:schemeClr val="bg1">
                    <a:lumMod val="50000"/>
                  </a:schemeClr>
                </a:solidFill>
              </a:rPr>
              <a:t>Telo a sacco per copertura tavolo servitore (Mayo) in</a:t>
            </a:r>
          </a:p>
          <a:p>
            <a:r>
              <a:rPr lang="it-IT" sz="1050" dirty="0">
                <a:solidFill>
                  <a:schemeClr val="bg1">
                    <a:lumMod val="50000"/>
                  </a:schemeClr>
                </a:solidFill>
              </a:rPr>
              <a:t>PLT con area rinforzata assorbente</a:t>
            </a:r>
          </a:p>
          <a:p>
            <a:r>
              <a:rPr lang="it-IT" sz="1050" dirty="0">
                <a:solidFill>
                  <a:schemeClr val="bg1">
                    <a:lumMod val="50000"/>
                  </a:schemeClr>
                </a:solidFill>
              </a:rPr>
              <a:t>Dispositivo medico di Classe Is</a:t>
            </a:r>
          </a:p>
          <a:p>
            <a:r>
              <a:rPr lang="it-IT" sz="1050" b="1" dirty="0">
                <a:solidFill>
                  <a:schemeClr val="bg1">
                    <a:lumMod val="50000"/>
                  </a:schemeClr>
                </a:solidFill>
              </a:rPr>
              <a:t>Misure disponibili:</a:t>
            </a:r>
          </a:p>
          <a:p>
            <a:r>
              <a:rPr lang="it-IT" sz="1050" dirty="0">
                <a:solidFill>
                  <a:schemeClr val="bg1">
                    <a:lumMod val="50000"/>
                  </a:schemeClr>
                </a:solidFill>
              </a:rPr>
              <a:t>cm 80 x 150</a:t>
            </a:r>
          </a:p>
          <a:p>
            <a:r>
              <a:rPr lang="it-IT" sz="1050" dirty="0">
                <a:solidFill>
                  <a:schemeClr val="bg1">
                    <a:lumMod val="50000"/>
                  </a:schemeClr>
                </a:solidFill>
              </a:rPr>
              <a:t>cm 80 x </a:t>
            </a:r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90</a:t>
            </a:r>
            <a:endParaRPr lang="it-IT" sz="1050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869160" y="7113240"/>
            <a:ext cx="879475" cy="158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 Box 13"/>
          <p:cNvSpPr txBox="1">
            <a:spLocks noChangeArrowheads="1"/>
          </p:cNvSpPr>
          <p:nvPr/>
        </p:nvSpPr>
        <p:spPr bwMode="auto">
          <a:xfrm>
            <a:off x="0" y="9725025"/>
            <a:ext cx="6858000" cy="180975"/>
          </a:xfrm>
          <a:prstGeom prst="rect">
            <a:avLst/>
          </a:prstGeom>
          <a:solidFill>
            <a:srgbClr val="66707A"/>
          </a:solidFill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it-IT" sz="9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Calibri" pitchFamily="34" charset="0"/>
              </a:rPr>
              <a:t>        Informazioni riservate ai soli operatori del settore                                                                                                                                               Pagina </a:t>
            </a:r>
            <a:r>
              <a:rPr kumimoji="0" lang="it-IT" sz="9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Calibri" pitchFamily="34" charset="0"/>
              </a:rPr>
              <a:t>4</a:t>
            </a: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3" name="Rettangolo 12"/>
          <p:cNvSpPr/>
          <p:nvPr/>
        </p:nvSpPr>
        <p:spPr>
          <a:xfrm>
            <a:off x="332656" y="128464"/>
            <a:ext cx="22547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b="1" dirty="0" smtClean="0">
                <a:solidFill>
                  <a:schemeClr val="bg1">
                    <a:lumMod val="50000"/>
                  </a:schemeClr>
                </a:solidFill>
              </a:rPr>
              <a:t>Tasca adesiva - Sterile</a:t>
            </a:r>
            <a:endParaRPr lang="it-IT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9" name="Rettangolo 18"/>
          <p:cNvSpPr/>
          <p:nvPr/>
        </p:nvSpPr>
        <p:spPr>
          <a:xfrm>
            <a:off x="260648" y="488504"/>
            <a:ext cx="3240360" cy="15465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050" b="1" dirty="0" smtClean="0">
                <a:solidFill>
                  <a:schemeClr val="bg1">
                    <a:lumMod val="50000"/>
                  </a:schemeClr>
                </a:solidFill>
              </a:rPr>
              <a:t>Descrizione:</a:t>
            </a:r>
          </a:p>
          <a:p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Tasca porta strumenti in PLT ci cm 34 x 40 dotata di un</a:t>
            </a:r>
          </a:p>
          <a:p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Bordo adesivo </a:t>
            </a:r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ricoperto da una protezione facilmente</a:t>
            </a:r>
          </a:p>
          <a:p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removibile</a:t>
            </a:r>
          </a:p>
          <a:p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Dispositivo medico di Classe Is</a:t>
            </a:r>
          </a:p>
          <a:p>
            <a:r>
              <a:rPr lang="it-IT" sz="1050" b="1" dirty="0" smtClean="0">
                <a:solidFill>
                  <a:schemeClr val="bg1">
                    <a:lumMod val="50000"/>
                  </a:schemeClr>
                </a:solidFill>
              </a:rPr>
              <a:t>Modelli disponibili:</a:t>
            </a:r>
          </a:p>
          <a:p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Tasca ad 1 </a:t>
            </a:r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scomparto</a:t>
            </a:r>
            <a:endParaRPr lang="it-IT" sz="1050" dirty="0" smtClean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Tasca a 2 scomparti</a:t>
            </a:r>
          </a:p>
          <a:p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Tasca a 3 scomparti</a:t>
            </a:r>
            <a:endParaRPr lang="it-IT" sz="1050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77072" y="344488"/>
            <a:ext cx="2047875" cy="153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" name="Rettangolo 21"/>
          <p:cNvSpPr/>
          <p:nvPr/>
        </p:nvSpPr>
        <p:spPr>
          <a:xfrm>
            <a:off x="260648" y="2072680"/>
            <a:ext cx="56886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b="1" dirty="0" smtClean="0">
                <a:solidFill>
                  <a:schemeClr val="bg1">
                    <a:lumMod val="50000"/>
                  </a:schemeClr>
                </a:solidFill>
              </a:rPr>
              <a:t>Telo tavolo madre in PLT con rinforzo - </a:t>
            </a:r>
            <a:r>
              <a:rPr lang="it-IT" b="1" dirty="0" smtClean="0">
                <a:solidFill>
                  <a:schemeClr val="bg1">
                    <a:lumMod val="50000"/>
                  </a:schemeClr>
                </a:solidFill>
              </a:rPr>
              <a:t>Sterile</a:t>
            </a:r>
            <a:endParaRPr lang="it-IT" b="1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3" name="Rettangolo 22"/>
          <p:cNvSpPr/>
          <p:nvPr/>
        </p:nvSpPr>
        <p:spPr>
          <a:xfrm>
            <a:off x="260648" y="2432720"/>
            <a:ext cx="309634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050" b="1" dirty="0" smtClean="0">
                <a:solidFill>
                  <a:schemeClr val="bg1">
                    <a:lumMod val="50000"/>
                  </a:schemeClr>
                </a:solidFill>
              </a:rPr>
              <a:t>Descrizione:</a:t>
            </a:r>
          </a:p>
          <a:p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Telo per copertura tavolo madre in PLT dotato d’area</a:t>
            </a:r>
          </a:p>
          <a:p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rinforzata assorbente centrale per tutta la lunghezza.</a:t>
            </a:r>
          </a:p>
          <a:p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Dispositivo medico di Classe Is</a:t>
            </a:r>
          </a:p>
          <a:p>
            <a:r>
              <a:rPr lang="it-IT" sz="1050" b="1" dirty="0" smtClean="0">
                <a:solidFill>
                  <a:schemeClr val="bg1">
                    <a:lumMod val="50000"/>
                  </a:schemeClr>
                </a:solidFill>
              </a:rPr>
              <a:t>Misure disponibili:</a:t>
            </a:r>
          </a:p>
          <a:p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Larghezza cm 150</a:t>
            </a:r>
          </a:p>
          <a:p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Larghezza cm 200</a:t>
            </a:r>
          </a:p>
          <a:p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Il telo può essere realizzato in diverse lunghezze</a:t>
            </a:r>
            <a:endParaRPr lang="it-IT" sz="1050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3016" y="3368824"/>
            <a:ext cx="2976331" cy="2232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</TotalTime>
  <Words>1001</Words>
  <Application>Microsoft Office PowerPoint</Application>
  <PresentationFormat>A4 (21x29,7 cm)</PresentationFormat>
  <Paragraphs>165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5" baseType="lpstr">
      <vt:lpstr>Tema di Office</vt:lpstr>
      <vt:lpstr>Diapositiva 1</vt:lpstr>
      <vt:lpstr>Diapositiva 2</vt:lpstr>
      <vt:lpstr>Diapositiva 3</vt:lpstr>
      <vt:lpstr>Diapositiva 4</vt:lpstr>
    </vt:vector>
  </TitlesOfParts>
  <Company>BASTARDS TeaM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kastian</dc:creator>
  <cp:lastModifiedBy>kastian</cp:lastModifiedBy>
  <cp:revision>18</cp:revision>
  <dcterms:created xsi:type="dcterms:W3CDTF">2014-09-15T13:31:35Z</dcterms:created>
  <dcterms:modified xsi:type="dcterms:W3CDTF">2014-09-15T16:03:51Z</dcterms:modified>
</cp:coreProperties>
</file>