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6858000" cy="9906000" type="A4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636" y="2358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4AA4A-480B-4E3A-AD2B-087DA4FE3BD1}" type="datetimeFigureOut">
              <a:rPr lang="it-IT" smtClean="0"/>
              <a:pPr/>
              <a:t>17/09/2014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EC7FA-0258-4D60-9AF3-D5385D834FCE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4AA4A-480B-4E3A-AD2B-087DA4FE3BD1}" type="datetimeFigureOut">
              <a:rPr lang="it-IT" smtClean="0"/>
              <a:pPr/>
              <a:t>17/09/2014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EC7FA-0258-4D60-9AF3-D5385D834FCE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4AA4A-480B-4E3A-AD2B-087DA4FE3BD1}" type="datetimeFigureOut">
              <a:rPr lang="it-IT" smtClean="0"/>
              <a:pPr/>
              <a:t>17/09/2014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EC7FA-0258-4D60-9AF3-D5385D834FCE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4AA4A-480B-4E3A-AD2B-087DA4FE3BD1}" type="datetimeFigureOut">
              <a:rPr lang="it-IT" smtClean="0"/>
              <a:pPr/>
              <a:t>17/09/2014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EC7FA-0258-4D60-9AF3-D5385D834FCE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4AA4A-480B-4E3A-AD2B-087DA4FE3BD1}" type="datetimeFigureOut">
              <a:rPr lang="it-IT" smtClean="0"/>
              <a:pPr/>
              <a:t>17/09/2014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EC7FA-0258-4D60-9AF3-D5385D834FCE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4AA4A-480B-4E3A-AD2B-087DA4FE3BD1}" type="datetimeFigureOut">
              <a:rPr lang="it-IT" smtClean="0"/>
              <a:pPr/>
              <a:t>17/09/2014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EC7FA-0258-4D60-9AF3-D5385D834FCE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4AA4A-480B-4E3A-AD2B-087DA4FE3BD1}" type="datetimeFigureOut">
              <a:rPr lang="it-IT" smtClean="0"/>
              <a:pPr/>
              <a:t>17/09/2014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EC7FA-0258-4D60-9AF3-D5385D834FCE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4AA4A-480B-4E3A-AD2B-087DA4FE3BD1}" type="datetimeFigureOut">
              <a:rPr lang="it-IT" smtClean="0"/>
              <a:pPr/>
              <a:t>17/09/2014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EC7FA-0258-4D60-9AF3-D5385D834FCE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4AA4A-480B-4E3A-AD2B-087DA4FE3BD1}" type="datetimeFigureOut">
              <a:rPr lang="it-IT" smtClean="0"/>
              <a:pPr/>
              <a:t>17/09/2014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EC7FA-0258-4D60-9AF3-D5385D834FCE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4AA4A-480B-4E3A-AD2B-087DA4FE3BD1}" type="datetimeFigureOut">
              <a:rPr lang="it-IT" smtClean="0"/>
              <a:pPr/>
              <a:t>17/09/2014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EC7FA-0258-4D60-9AF3-D5385D834FCE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4AA4A-480B-4E3A-AD2B-087DA4FE3BD1}" type="datetimeFigureOut">
              <a:rPr lang="it-IT" smtClean="0"/>
              <a:pPr/>
              <a:t>17/09/2014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EC7FA-0258-4D60-9AF3-D5385D834FCE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4AA4A-480B-4E3A-AD2B-087DA4FE3BD1}" type="datetimeFigureOut">
              <a:rPr lang="it-IT" smtClean="0"/>
              <a:pPr/>
              <a:t>17/09/2014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EC7FA-0258-4D60-9AF3-D5385D834FCE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jpe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60648" y="128464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chemeClr val="bg1">
                    <a:lumMod val="50000"/>
                  </a:schemeClr>
                </a:solidFill>
              </a:rPr>
              <a:t>Set per angiografia e/o emodinamica - Sterile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0" y="9725025"/>
            <a:ext cx="6858000" cy="180975"/>
          </a:xfrm>
          <a:prstGeom prst="rect">
            <a:avLst/>
          </a:prstGeom>
          <a:solidFill>
            <a:srgbClr val="66707A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9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</a:rPr>
              <a:t>        Informazioni riservate ai soli operatori del settore                                                                                                                                               Pagina 1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" name="Rettangolo 29"/>
          <p:cNvSpPr/>
          <p:nvPr/>
        </p:nvSpPr>
        <p:spPr>
          <a:xfrm>
            <a:off x="260648" y="5745088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chemeClr val="bg1">
                    <a:lumMod val="50000"/>
                  </a:schemeClr>
                </a:solidFill>
              </a:rPr>
              <a:t>Set per anestesie periferiche - Sterile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188640" y="560512"/>
            <a:ext cx="6480720" cy="33239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1050" b="1" dirty="0" smtClean="0">
                <a:solidFill>
                  <a:schemeClr val="bg1">
                    <a:lumMod val="50000"/>
                  </a:schemeClr>
                </a:solidFill>
              </a:rPr>
              <a:t>Composizione set:</a:t>
            </a:r>
          </a:p>
          <a:p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- 1 Telo tavolo madre cm 150x240 in PLT con rinforzo</a:t>
            </a:r>
          </a:p>
          <a:p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- 1 Telo a sacco per tavolo Mayo cm 80x150</a:t>
            </a:r>
          </a:p>
          <a:p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- 1 Telo per angiografia a 2 fori con schermo laterale </a:t>
            </a:r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per copertura </a:t>
            </a:r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dei comandi</a:t>
            </a:r>
          </a:p>
          <a:p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- 1 Siringa da ml 10 in polipropilene con pistone in </a:t>
            </a:r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polisoprene (</a:t>
            </a:r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privo di lattice) atossico ed apirogeno, con attacco a cono</a:t>
            </a:r>
          </a:p>
          <a:p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- 1 Siringa da ml 10 in polipropilene con pistone in </a:t>
            </a:r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polisoprene (</a:t>
            </a:r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privo di lattice) atossico ed apirogeno, a cono con attacco </a:t>
            </a:r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luer lock</a:t>
            </a:r>
            <a:endParaRPr lang="it-IT" sz="105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- 1 Siringa da ml 20 in polipropilene con pistone in </a:t>
            </a:r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polisoprene atossico </a:t>
            </a:r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ed apirogeno, con attacco a cono</a:t>
            </a:r>
          </a:p>
          <a:p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- 1 Ciotola da ml 250 in polipropilene atossico</a:t>
            </a:r>
          </a:p>
          <a:p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- 3 Ciotole da ml 500 in polipropilene atossico</a:t>
            </a:r>
          </a:p>
          <a:p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- 10 Compresse </a:t>
            </a:r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di garza </a:t>
            </a:r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cm 10x10 in cotone idrofilo FB</a:t>
            </a:r>
          </a:p>
          <a:p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- 3 Garze </a:t>
            </a:r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laparotomie </a:t>
            </a:r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cm 40x40 in cotone idrofilo FB</a:t>
            </a:r>
          </a:p>
          <a:p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- 1 Spugnetta con manico</a:t>
            </a:r>
          </a:p>
          <a:p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- 1 Bisturi fig.11 con manico in plastica e </a:t>
            </a:r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lama </a:t>
            </a:r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in lega d’acciaio </a:t>
            </a:r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e fibra </a:t>
            </a:r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di carbonio</a:t>
            </a:r>
          </a:p>
          <a:p>
            <a:r>
              <a:rPr lang="it-IT" sz="1050" b="1" dirty="0" smtClean="0">
                <a:solidFill>
                  <a:schemeClr val="bg1">
                    <a:lumMod val="50000"/>
                  </a:schemeClr>
                </a:solidFill>
              </a:rPr>
              <a:t>Classificazione:</a:t>
            </a:r>
          </a:p>
          <a:p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Dispositivo medico di Classe IIa</a:t>
            </a:r>
          </a:p>
          <a:p>
            <a:r>
              <a:rPr lang="it-IT" sz="1050" b="1" dirty="0" smtClean="0">
                <a:solidFill>
                  <a:schemeClr val="bg1">
                    <a:lumMod val="50000"/>
                  </a:schemeClr>
                </a:solidFill>
              </a:rPr>
              <a:t>Note:</a:t>
            </a:r>
          </a:p>
          <a:p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- Possono essere inserite nel set un trasduttore di pressione </a:t>
            </a:r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ed una </a:t>
            </a:r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prolunga</a:t>
            </a:r>
          </a:p>
          <a:p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- Il telo per angiografia può essere realizzato in varie misure </a:t>
            </a:r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e tipologie </a:t>
            </a:r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di TNT</a:t>
            </a:r>
            <a:endParaRPr lang="it-IT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60115" y="3573413"/>
            <a:ext cx="150495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0888" y="4304928"/>
            <a:ext cx="7143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68960" y="3944888"/>
            <a:ext cx="7810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68960" y="4664968"/>
            <a:ext cx="295275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5025008"/>
            <a:ext cx="6572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6200000">
            <a:off x="4049641" y="4188342"/>
            <a:ext cx="288032" cy="1385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49080" y="5097016"/>
            <a:ext cx="5619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77072" y="4232920"/>
            <a:ext cx="685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ttangolo 33"/>
          <p:cNvSpPr/>
          <p:nvPr/>
        </p:nvSpPr>
        <p:spPr>
          <a:xfrm>
            <a:off x="188640" y="6249144"/>
            <a:ext cx="4968552" cy="12234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1050" b="1" dirty="0" smtClean="0"/>
              <a:t>Composizione set:</a:t>
            </a:r>
          </a:p>
          <a:p>
            <a:r>
              <a:rPr lang="it-IT" sz="1050" dirty="0" smtClean="0"/>
              <a:t>- 1 Telo cm 95x100 dotato di area rinforzata superassorbente </a:t>
            </a:r>
            <a:r>
              <a:rPr lang="it-IT" sz="1050" dirty="0" smtClean="0"/>
              <a:t>ed adesivo </a:t>
            </a:r>
            <a:r>
              <a:rPr lang="it-IT" sz="1050" dirty="0" smtClean="0"/>
              <a:t>nel lato corto</a:t>
            </a:r>
          </a:p>
          <a:p>
            <a:r>
              <a:rPr lang="it-IT" sz="1050" dirty="0" smtClean="0"/>
              <a:t>- 4 Teli cm 50x50 dotati di area rinforzata superassorbente </a:t>
            </a:r>
            <a:r>
              <a:rPr lang="it-IT" sz="1050" dirty="0" smtClean="0"/>
              <a:t>ed adesivo </a:t>
            </a:r>
            <a:r>
              <a:rPr lang="it-IT" sz="1050" dirty="0" smtClean="0"/>
              <a:t>nel lato corto</a:t>
            </a:r>
          </a:p>
          <a:p>
            <a:r>
              <a:rPr lang="it-IT" sz="1050" b="1" dirty="0" smtClean="0"/>
              <a:t>Classificazione:</a:t>
            </a:r>
          </a:p>
          <a:p>
            <a:r>
              <a:rPr lang="it-IT" sz="1050" dirty="0" smtClean="0"/>
              <a:t>Dispositivo medico di Classe Is</a:t>
            </a:r>
          </a:p>
          <a:p>
            <a:r>
              <a:rPr lang="it-IT" sz="1050" b="1" dirty="0" smtClean="0"/>
              <a:t>Note:</a:t>
            </a:r>
          </a:p>
          <a:p>
            <a:r>
              <a:rPr lang="it-IT" sz="1050" dirty="0" smtClean="0"/>
              <a:t>- I teli possono essere realizzati in varie misure e tipologie </a:t>
            </a:r>
            <a:r>
              <a:rPr lang="it-IT" sz="1050" dirty="0" smtClean="0"/>
              <a:t>di TNT</a:t>
            </a:r>
            <a:endParaRPr lang="it-IT" sz="1050" dirty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6632" y="7617296"/>
            <a:ext cx="33909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0" y="9725025"/>
            <a:ext cx="6858000" cy="180975"/>
          </a:xfrm>
          <a:prstGeom prst="rect">
            <a:avLst/>
          </a:prstGeom>
          <a:solidFill>
            <a:srgbClr val="66707A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9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</a:rPr>
              <a:t>        Informazioni riservate ai soli operatori del settore                                                                                                                                               Pagina </a:t>
            </a:r>
            <a:r>
              <a:rPr lang="it-IT" sz="900" dirty="0" smtClean="0">
                <a:solidFill>
                  <a:srgbClr val="FFFFFF"/>
                </a:solidFill>
                <a:latin typeface="Calibri" pitchFamily="34" charset="0"/>
              </a:rPr>
              <a:t>10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60648" y="128464"/>
            <a:ext cx="4968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chemeClr val="bg1">
                    <a:lumMod val="50000"/>
                  </a:schemeClr>
                </a:solidFill>
              </a:rPr>
              <a:t>Set per impianto pacemaker provvisorio - Sterile</a:t>
            </a:r>
            <a:endParaRPr lang="it-IT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404664" y="560512"/>
            <a:ext cx="5904656" cy="15465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1050" b="1" dirty="0" smtClean="0"/>
              <a:t>Composizione set:</a:t>
            </a:r>
          </a:p>
          <a:p>
            <a:r>
              <a:rPr lang="it-IT" sz="1050" dirty="0" smtClean="0"/>
              <a:t>- 1 Telo tavolo madre cm 150x200 in PLT con </a:t>
            </a:r>
            <a:r>
              <a:rPr lang="it-IT" sz="1050" dirty="0" smtClean="0"/>
              <a:t>rinforzo - </a:t>
            </a:r>
            <a:r>
              <a:rPr lang="it-IT" sz="1050" dirty="0" smtClean="0"/>
              <a:t>1 Telo a sacco per tavolo Mayo cm 80x150</a:t>
            </a:r>
          </a:p>
          <a:p>
            <a:r>
              <a:rPr lang="it-IT" sz="1050" dirty="0" smtClean="0"/>
              <a:t>- 1 Telo pacemaker cm 200x320 </a:t>
            </a:r>
            <a:r>
              <a:rPr lang="it-IT" sz="1050" dirty="0" smtClean="0"/>
              <a:t>dotato d’area rinforzata superassorbente </a:t>
            </a:r>
            <a:r>
              <a:rPr lang="it-IT" sz="1050" dirty="0" smtClean="0"/>
              <a:t>e film da incisione</a:t>
            </a:r>
          </a:p>
          <a:p>
            <a:r>
              <a:rPr lang="it-IT" sz="1050" dirty="0" smtClean="0"/>
              <a:t>- 2 Garze laparatomiche cm 40x40 in cotone idrofilo FB</a:t>
            </a:r>
          </a:p>
          <a:p>
            <a:r>
              <a:rPr lang="it-IT" sz="1050" b="1" dirty="0" smtClean="0"/>
              <a:t>Classificazione:</a:t>
            </a:r>
          </a:p>
          <a:p>
            <a:r>
              <a:rPr lang="it-IT" sz="1050" dirty="0" smtClean="0"/>
              <a:t>Dispositivo medico di Classe IIa</a:t>
            </a:r>
          </a:p>
          <a:p>
            <a:r>
              <a:rPr lang="it-IT" sz="1050" b="1" dirty="0" smtClean="0"/>
              <a:t>Note:</a:t>
            </a:r>
          </a:p>
          <a:p>
            <a:r>
              <a:rPr lang="it-IT" sz="1050" dirty="0" smtClean="0"/>
              <a:t>- Il telo tavolo madre può essere realizzato in varie misure </a:t>
            </a:r>
            <a:r>
              <a:rPr lang="it-IT" sz="1050" dirty="0" smtClean="0"/>
              <a:t>e tipologie </a:t>
            </a:r>
            <a:r>
              <a:rPr lang="it-IT" sz="1050" dirty="0" smtClean="0"/>
              <a:t>di TNT</a:t>
            </a:r>
          </a:p>
          <a:p>
            <a:r>
              <a:rPr lang="it-IT" sz="1050" dirty="0" smtClean="0"/>
              <a:t>- Il telo pacemaker può essere realizzato in varie misure </a:t>
            </a:r>
            <a:r>
              <a:rPr lang="it-IT" sz="1050" dirty="0" smtClean="0"/>
              <a:t>e tipologie </a:t>
            </a:r>
            <a:r>
              <a:rPr lang="it-IT" sz="1050" dirty="0" smtClean="0"/>
              <a:t>di TNT</a:t>
            </a:r>
            <a:endParaRPr lang="it-IT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007021" y="2046387"/>
            <a:ext cx="143827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6952" y="2504728"/>
            <a:ext cx="9429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93096" y="2792760"/>
            <a:ext cx="5429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9200" y="3080792"/>
            <a:ext cx="3429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Immagine 25" descr="comdinola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2696" y="5241032"/>
            <a:ext cx="2552700" cy="2343150"/>
          </a:xfrm>
          <a:prstGeom prst="rect">
            <a:avLst/>
          </a:prstGeom>
        </p:spPr>
      </p:pic>
      <p:pic>
        <p:nvPicPr>
          <p:cNvPr id="27" name="Immagine 26" descr="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81128" y="6393160"/>
            <a:ext cx="1285875" cy="914400"/>
          </a:xfrm>
          <a:prstGeom prst="rect">
            <a:avLst/>
          </a:prstGeom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48880" y="8121352"/>
            <a:ext cx="19240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0" y="9725025"/>
            <a:ext cx="6858000" cy="180975"/>
          </a:xfrm>
          <a:prstGeom prst="rect">
            <a:avLst/>
          </a:prstGeom>
          <a:solidFill>
            <a:srgbClr val="66707A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9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</a:rPr>
              <a:t>        Informazioni riservate ai soli operatori del settore                                                                                                                                               Pagina 2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188640" y="128464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chemeClr val="bg1">
                    <a:lumMod val="50000"/>
                  </a:schemeClr>
                </a:solidFill>
              </a:rPr>
              <a:t>Set per isterectomia - Sterile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332656" y="4448944"/>
            <a:ext cx="4752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chemeClr val="bg1">
                    <a:lumMod val="50000"/>
                  </a:schemeClr>
                </a:solidFill>
              </a:rPr>
              <a:t>Set per cardiochirurgia - Sterile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548680" y="488504"/>
            <a:ext cx="5544616" cy="21929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1050" b="1" dirty="0" smtClean="0"/>
              <a:t>Composizione set:</a:t>
            </a:r>
          </a:p>
          <a:p>
            <a:r>
              <a:rPr lang="it-IT" sz="1050" dirty="0" smtClean="0"/>
              <a:t>- 1 Telo tavolo madre cm 150x200 in PLT dotato di </a:t>
            </a:r>
            <a:r>
              <a:rPr lang="it-IT" sz="1050" dirty="0" smtClean="0"/>
              <a:t>rinforzo nell’area </a:t>
            </a:r>
            <a:r>
              <a:rPr lang="it-IT" sz="1050" dirty="0" smtClean="0"/>
              <a:t>centrale</a:t>
            </a:r>
          </a:p>
          <a:p>
            <a:r>
              <a:rPr lang="it-IT" sz="1050" dirty="0" smtClean="0"/>
              <a:t>- 1 Telo a sacco per tavolo Mayo cm 80x150</a:t>
            </a:r>
          </a:p>
          <a:p>
            <a:r>
              <a:rPr lang="it-IT" sz="1050" dirty="0" smtClean="0"/>
              <a:t>- 2 Teli copertura paziente cm 150x190 con area </a:t>
            </a:r>
            <a:r>
              <a:rPr lang="it-IT" sz="1050" dirty="0" smtClean="0"/>
              <a:t>rinforzata assorbente </a:t>
            </a:r>
            <a:r>
              <a:rPr lang="it-IT" sz="1050" dirty="0" smtClean="0"/>
              <a:t>ed adesivo nel lato lungo</a:t>
            </a:r>
          </a:p>
          <a:p>
            <a:r>
              <a:rPr lang="it-IT" sz="1050" dirty="0" smtClean="0"/>
              <a:t>- 1 Telo copertura paziente cm 150x220 con area </a:t>
            </a:r>
            <a:r>
              <a:rPr lang="it-IT" sz="1050" dirty="0" smtClean="0"/>
              <a:t>rinforzata assorbente </a:t>
            </a:r>
            <a:r>
              <a:rPr lang="it-IT" sz="1050" dirty="0" smtClean="0"/>
              <a:t>ed adesivo nel lato lungo</a:t>
            </a:r>
          </a:p>
          <a:p>
            <a:r>
              <a:rPr lang="it-IT" sz="1050" dirty="0" smtClean="0"/>
              <a:t>- 1 Telo copertura </a:t>
            </a:r>
            <a:r>
              <a:rPr lang="it-IT" sz="1050" dirty="0" smtClean="0"/>
              <a:t>paziente </a:t>
            </a:r>
            <a:r>
              <a:rPr lang="it-IT" sz="1050" dirty="0" smtClean="0"/>
              <a:t>cm 75x100 con area </a:t>
            </a:r>
            <a:r>
              <a:rPr lang="it-IT" sz="1050" dirty="0" smtClean="0"/>
              <a:t>rinforzata assorbente </a:t>
            </a:r>
            <a:r>
              <a:rPr lang="it-IT" sz="1050" dirty="0" smtClean="0"/>
              <a:t>ed adesivo nel lato lungo</a:t>
            </a:r>
          </a:p>
          <a:p>
            <a:r>
              <a:rPr lang="it-IT" sz="1050" dirty="0" smtClean="0"/>
              <a:t>- 1 Striscia adesiva cm 10x50</a:t>
            </a:r>
          </a:p>
          <a:p>
            <a:r>
              <a:rPr lang="it-IT" sz="1050" dirty="0" smtClean="0"/>
              <a:t>- 2 Gambali cm 75x120</a:t>
            </a:r>
          </a:p>
          <a:p>
            <a:r>
              <a:rPr lang="it-IT" sz="1050" dirty="0" smtClean="0"/>
              <a:t>- 2 Garze </a:t>
            </a:r>
            <a:r>
              <a:rPr lang="it-IT" sz="1050" dirty="0" smtClean="0"/>
              <a:t>laparotomie </a:t>
            </a:r>
            <a:r>
              <a:rPr lang="it-IT" sz="1050" dirty="0" smtClean="0"/>
              <a:t>cm 40x40 in cotone idrofilo con filo </a:t>
            </a:r>
            <a:r>
              <a:rPr lang="it-IT" sz="1050" dirty="0" smtClean="0"/>
              <a:t>di bario</a:t>
            </a:r>
            <a:endParaRPr lang="it-IT" sz="1050" dirty="0" smtClean="0"/>
          </a:p>
          <a:p>
            <a:r>
              <a:rPr lang="it-IT" sz="1050" b="1" dirty="0" smtClean="0"/>
              <a:t>Classificazione:</a:t>
            </a:r>
          </a:p>
          <a:p>
            <a:r>
              <a:rPr lang="it-IT" sz="1050" dirty="0" smtClean="0"/>
              <a:t>Dispositivo medico di Classe Is</a:t>
            </a:r>
          </a:p>
          <a:p>
            <a:r>
              <a:rPr lang="it-IT" sz="1050" b="1" dirty="0" smtClean="0"/>
              <a:t>Note:</a:t>
            </a:r>
          </a:p>
          <a:p>
            <a:r>
              <a:rPr lang="it-IT" sz="1050" dirty="0" smtClean="0"/>
              <a:t>- I teli possono essere realizzati in varie misure e tipologie </a:t>
            </a:r>
            <a:r>
              <a:rPr lang="it-IT" sz="1050" dirty="0" smtClean="0"/>
              <a:t>di TNT</a:t>
            </a:r>
            <a:endParaRPr lang="it-IT" sz="105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2776" y="2720752"/>
            <a:ext cx="17907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648" y="2720752"/>
            <a:ext cx="12382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0968" y="2720752"/>
            <a:ext cx="15144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53136" y="2720752"/>
            <a:ext cx="7524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73216" y="2936776"/>
            <a:ext cx="6572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5921275" y="3180805"/>
            <a:ext cx="8382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56792" y="3944888"/>
            <a:ext cx="4000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32856" y="3944888"/>
            <a:ext cx="4381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ttangolo 31"/>
          <p:cNvSpPr/>
          <p:nvPr/>
        </p:nvSpPr>
        <p:spPr>
          <a:xfrm>
            <a:off x="1340768" y="4953000"/>
            <a:ext cx="4464496" cy="21929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1050" b="1" dirty="0" smtClean="0">
                <a:solidFill>
                  <a:schemeClr val="bg1">
                    <a:lumMod val="50000"/>
                  </a:schemeClr>
                </a:solidFill>
              </a:rPr>
              <a:t>Composizione set:</a:t>
            </a:r>
          </a:p>
          <a:p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- 1 Telo tavolo madre cm 200x320 in PLT con rinforzo</a:t>
            </a:r>
          </a:p>
          <a:p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- 1 Telo a sacco per tavolo Mayo cm 80x150</a:t>
            </a:r>
          </a:p>
          <a:p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- 1 Telo copertura tavolo cm 150x250</a:t>
            </a:r>
          </a:p>
          <a:p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- 1 Telo a “T” per cardiochirurgia</a:t>
            </a:r>
          </a:p>
          <a:p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- 2 Sacche raccolta liquidi in PLT dotate di valvola </a:t>
            </a:r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di scarico</a:t>
            </a:r>
            <a:endParaRPr lang="it-IT" sz="105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- 4 Teli cm 65x75 dotati di lato adesivo</a:t>
            </a:r>
          </a:p>
          <a:p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- 2 Sacche per raccolta suture</a:t>
            </a:r>
          </a:p>
          <a:p>
            <a:r>
              <a:rPr lang="it-IT" sz="1050" b="1" dirty="0" smtClean="0">
                <a:solidFill>
                  <a:schemeClr val="bg1">
                    <a:lumMod val="50000"/>
                  </a:schemeClr>
                </a:solidFill>
              </a:rPr>
              <a:t>Classificazione:</a:t>
            </a:r>
          </a:p>
          <a:p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Dispositivo medico di Classe Is</a:t>
            </a:r>
          </a:p>
          <a:p>
            <a:r>
              <a:rPr lang="it-IT" sz="1050" b="1" dirty="0" smtClean="0">
                <a:solidFill>
                  <a:schemeClr val="bg1">
                    <a:lumMod val="50000"/>
                  </a:schemeClr>
                </a:solidFill>
              </a:rPr>
              <a:t>Note:</a:t>
            </a:r>
          </a:p>
          <a:p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- Il telo tavolo madre può essere realizzato in varie misure </a:t>
            </a:r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e tipologie </a:t>
            </a:r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di TNT</a:t>
            </a:r>
          </a:p>
          <a:p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- Il telo pacemaker può essere realizzato in varie misure </a:t>
            </a:r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e tipologie </a:t>
            </a:r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di TNT</a:t>
            </a:r>
            <a:endParaRPr lang="it-IT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2656" y="7473280"/>
            <a:ext cx="115252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28800" y="7761312"/>
            <a:ext cx="187642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17032" y="7833320"/>
            <a:ext cx="19716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0" y="9725025"/>
            <a:ext cx="6858000" cy="180975"/>
          </a:xfrm>
          <a:prstGeom prst="rect">
            <a:avLst/>
          </a:prstGeom>
          <a:solidFill>
            <a:srgbClr val="66707A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9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</a:rPr>
              <a:t>        Informazioni riservate ai soli operatori del settore                                                                                                                                               Pagina 3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188640" y="200472"/>
            <a:ext cx="4680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chemeClr val="bg1">
                    <a:lumMod val="50000"/>
                  </a:schemeClr>
                </a:solidFill>
              </a:rPr>
              <a:t>Set per </a:t>
            </a:r>
            <a:r>
              <a:rPr lang="it-IT" b="1" dirty="0" smtClean="0">
                <a:solidFill>
                  <a:schemeClr val="bg1">
                    <a:lumMod val="50000"/>
                  </a:schemeClr>
                </a:solidFill>
              </a:rPr>
              <a:t>laparotomia </a:t>
            </a:r>
            <a:r>
              <a:rPr lang="it-IT" b="1" dirty="0" smtClean="0">
                <a:solidFill>
                  <a:schemeClr val="bg1">
                    <a:lumMod val="50000"/>
                  </a:schemeClr>
                </a:solidFill>
              </a:rPr>
              <a:t>- Sterile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548680" y="632520"/>
            <a:ext cx="5616624" cy="21929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1050" b="1" dirty="0" smtClean="0">
                <a:solidFill>
                  <a:schemeClr val="bg1">
                    <a:lumMod val="50000"/>
                  </a:schemeClr>
                </a:solidFill>
              </a:rPr>
              <a:t>Composizione set:</a:t>
            </a:r>
          </a:p>
          <a:p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- 1 Telo tavolo madre cm 100x150 in PLT dotato di </a:t>
            </a:r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rinforzo nell’area </a:t>
            </a:r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centrale</a:t>
            </a:r>
          </a:p>
          <a:p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- 1 Telo a sacco per tavolo Mayo cm 80x150</a:t>
            </a:r>
          </a:p>
          <a:p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- 1 Striscia adesiva cm 10x50</a:t>
            </a:r>
          </a:p>
          <a:p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- 1 Telo copertura superiore cm 200x260 con area </a:t>
            </a:r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rinforzata assorbente </a:t>
            </a:r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ed adesivo nel lato lungo</a:t>
            </a:r>
          </a:p>
          <a:p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- 1 Telo copertura inferiore cm 200x200 con area </a:t>
            </a:r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rinforzata assorbente </a:t>
            </a:r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ed adesivo nel lato lungo</a:t>
            </a:r>
          </a:p>
          <a:p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- 2 Teli laterali cm 75x120 con area rinforzata assorbente </a:t>
            </a:r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ed adesivo </a:t>
            </a:r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nel lato lungo</a:t>
            </a:r>
          </a:p>
          <a:p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- 2 garze laparatomiche cm 40x40 in cotone idrofilo con filo </a:t>
            </a:r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di bario</a:t>
            </a:r>
            <a:endParaRPr lang="it-IT" sz="105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- 2 Tovagliette assorbenti cm 40x40 in pura cellulosa</a:t>
            </a:r>
          </a:p>
          <a:p>
            <a:r>
              <a:rPr lang="it-IT" sz="1050" b="1" dirty="0" smtClean="0">
                <a:solidFill>
                  <a:schemeClr val="bg1">
                    <a:lumMod val="50000"/>
                  </a:schemeClr>
                </a:solidFill>
              </a:rPr>
              <a:t>Classificazione:</a:t>
            </a:r>
          </a:p>
          <a:p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Dispositivo medico di Classe Is</a:t>
            </a:r>
          </a:p>
          <a:p>
            <a:r>
              <a:rPr lang="it-IT" sz="1050" b="1" dirty="0" smtClean="0">
                <a:solidFill>
                  <a:schemeClr val="bg1">
                    <a:lumMod val="50000"/>
                  </a:schemeClr>
                </a:solidFill>
              </a:rPr>
              <a:t>Note:</a:t>
            </a:r>
          </a:p>
          <a:p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- I teli possono essere realizzati in varie misure e tipologie </a:t>
            </a:r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di TNT</a:t>
            </a:r>
            <a:endParaRPr lang="it-IT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260648" y="4520952"/>
            <a:ext cx="43787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chemeClr val="bg1">
                    <a:lumMod val="50000"/>
                  </a:schemeClr>
                </a:solidFill>
              </a:rPr>
              <a:t>Set per </a:t>
            </a:r>
            <a:r>
              <a:rPr lang="it-IT" b="1" dirty="0" smtClean="0">
                <a:solidFill>
                  <a:schemeClr val="bg1">
                    <a:lumMod val="50000"/>
                  </a:schemeClr>
                </a:solidFill>
              </a:rPr>
              <a:t>laparoscopia </a:t>
            </a:r>
            <a:r>
              <a:rPr lang="it-IT" b="1" dirty="0" smtClean="0">
                <a:solidFill>
                  <a:schemeClr val="bg1">
                    <a:lumMod val="50000"/>
                  </a:schemeClr>
                </a:solidFill>
              </a:rPr>
              <a:t>- Sterile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260648" y="4953000"/>
            <a:ext cx="6408712" cy="21929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1050" b="1" dirty="0" smtClean="0">
                <a:solidFill>
                  <a:schemeClr val="bg1">
                    <a:lumMod val="50000"/>
                  </a:schemeClr>
                </a:solidFill>
              </a:rPr>
              <a:t>Composizione set:</a:t>
            </a:r>
          </a:p>
          <a:p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- 1 Telo tavolo madre cm 150x200 in PLT dotato di </a:t>
            </a:r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rinforzo nell’area </a:t>
            </a:r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centrale</a:t>
            </a:r>
          </a:p>
          <a:p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- 1 Telo a sacco per tavolo Mayo cm 80x150</a:t>
            </a:r>
          </a:p>
          <a:p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- 1 telo fenestrato a “T” cm 200x240x360 dotato di </a:t>
            </a:r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fenestratura addominale </a:t>
            </a:r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, area rinforzata superassorbente, film da incisione </a:t>
            </a:r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e guide </a:t>
            </a:r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per cavi e tubi</a:t>
            </a:r>
          </a:p>
          <a:p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- 2 Strisce adesive cm 10x50</a:t>
            </a:r>
          </a:p>
          <a:p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- 1 Copritelecamera cm 18x300 in polietilene </a:t>
            </a:r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multistrato trasparente</a:t>
            </a:r>
            <a:endParaRPr lang="it-IT" sz="105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- 1 tasca porta strumenti a doppio scomparto con </a:t>
            </a:r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bordo adesivo cm </a:t>
            </a:r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30x40 in polietilene multistrato</a:t>
            </a:r>
          </a:p>
          <a:p>
            <a:r>
              <a:rPr lang="it-IT" sz="1050" b="1" dirty="0" smtClean="0">
                <a:solidFill>
                  <a:schemeClr val="bg1">
                    <a:lumMod val="50000"/>
                  </a:schemeClr>
                </a:solidFill>
              </a:rPr>
              <a:t>Classificazione:</a:t>
            </a:r>
          </a:p>
          <a:p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Dispositivo medico di Classe Is (oppure Classe IIa nella </a:t>
            </a:r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variante con </a:t>
            </a:r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film da incisione)</a:t>
            </a:r>
          </a:p>
          <a:p>
            <a:r>
              <a:rPr lang="it-IT" sz="1050" b="1" dirty="0" smtClean="0">
                <a:solidFill>
                  <a:schemeClr val="bg1">
                    <a:lumMod val="50000"/>
                  </a:schemeClr>
                </a:solidFill>
              </a:rPr>
              <a:t>Note:</a:t>
            </a:r>
          </a:p>
          <a:p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- La fenestratura può essere dotata di film da </a:t>
            </a:r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incisione - </a:t>
            </a:r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I teli possono essere realizzati in varie misure e tipologie di</a:t>
            </a:r>
          </a:p>
          <a:p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TNT</a:t>
            </a:r>
            <a:endParaRPr lang="it-IT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648" y="3008784"/>
            <a:ext cx="340042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7032" y="2936776"/>
            <a:ext cx="261937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61048" y="4016896"/>
            <a:ext cx="5143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81128" y="4016896"/>
            <a:ext cx="419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85184" y="4016896"/>
            <a:ext cx="4286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0648" y="7257256"/>
            <a:ext cx="162877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32856" y="7257256"/>
            <a:ext cx="16478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48880" y="8769424"/>
            <a:ext cx="13525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49080" y="7761312"/>
            <a:ext cx="12763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0" y="9725025"/>
            <a:ext cx="6858000" cy="180975"/>
          </a:xfrm>
          <a:prstGeom prst="rect">
            <a:avLst/>
          </a:prstGeom>
          <a:solidFill>
            <a:srgbClr val="66707A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9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</a:rPr>
              <a:t>        Informazioni riservate ai soli operatori del settore                                                                                                                                               Pagina 4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60648" y="128464"/>
            <a:ext cx="3416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chemeClr val="bg1">
                    <a:lumMod val="50000"/>
                  </a:schemeClr>
                </a:solidFill>
              </a:rPr>
              <a:t>Set per chirurgia generale - Sterile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620688" y="560512"/>
            <a:ext cx="5472608" cy="17081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1050" b="1" dirty="0" smtClean="0">
                <a:solidFill>
                  <a:schemeClr val="bg1">
                    <a:lumMod val="50000"/>
                  </a:schemeClr>
                </a:solidFill>
              </a:rPr>
              <a:t>Composizione set:</a:t>
            </a:r>
          </a:p>
          <a:p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- 1 Telo tavolo madre cm 150x180 in PLT dotato di </a:t>
            </a:r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rinforzo nell’area </a:t>
            </a:r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centrale</a:t>
            </a:r>
          </a:p>
          <a:p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- 1 Telo a sacco per tavolo Mayo cm 80x150</a:t>
            </a:r>
          </a:p>
          <a:p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- 1 Telo copertura superiore cm 165x180 con area </a:t>
            </a:r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rinforzata assorbente</a:t>
            </a:r>
            <a:endParaRPr lang="it-IT" sz="105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- 1 Telo copertura inferiore cm 150x165 con area </a:t>
            </a:r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rinforzata assorbente </a:t>
            </a:r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ed adesivo nel lato lungo</a:t>
            </a:r>
          </a:p>
          <a:p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- 2 Teli copertura paziente cm 75x90 con area </a:t>
            </a:r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rinforzata assorbente </a:t>
            </a:r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ed adesivo nel lato lungo</a:t>
            </a:r>
          </a:p>
          <a:p>
            <a:r>
              <a:rPr lang="it-IT" sz="1050" b="1" dirty="0" smtClean="0">
                <a:solidFill>
                  <a:schemeClr val="bg1">
                    <a:lumMod val="50000"/>
                  </a:schemeClr>
                </a:solidFill>
              </a:rPr>
              <a:t>Classificazione:</a:t>
            </a:r>
          </a:p>
          <a:p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Dispositivo medico di Classe Is</a:t>
            </a:r>
          </a:p>
          <a:p>
            <a:r>
              <a:rPr lang="it-IT" sz="1050" b="1" dirty="0" smtClean="0">
                <a:solidFill>
                  <a:schemeClr val="bg1">
                    <a:lumMod val="50000"/>
                  </a:schemeClr>
                </a:solidFill>
              </a:rPr>
              <a:t>Note:</a:t>
            </a:r>
          </a:p>
          <a:p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- I teli possono essere realizzati in varie misure e tipologie </a:t>
            </a:r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di TNT</a:t>
            </a:r>
            <a:endParaRPr lang="it-IT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404664" y="4664968"/>
            <a:ext cx="4608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chemeClr val="bg1">
                    <a:lumMod val="50000"/>
                  </a:schemeClr>
                </a:solidFill>
              </a:rPr>
              <a:t>Set per interventi via vaginale - Sterile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1052736" y="5241032"/>
            <a:ext cx="4464496" cy="18697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1050" b="1" dirty="0" smtClean="0">
                <a:solidFill>
                  <a:schemeClr val="bg1">
                    <a:lumMod val="50000"/>
                  </a:schemeClr>
                </a:solidFill>
              </a:rPr>
              <a:t>Composizione set:</a:t>
            </a:r>
          </a:p>
          <a:p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- 1 Telo tavolo madre cm 100x150 in PLT dotato di </a:t>
            </a:r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rinforzo nell’area </a:t>
            </a:r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centrale</a:t>
            </a:r>
          </a:p>
          <a:p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- 1 Telo sottosacrale cefalico cm 90x150 con adesivo nel </a:t>
            </a:r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lato corto</a:t>
            </a:r>
            <a:endParaRPr lang="it-IT" sz="105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- 1 Sacca raccolta liquidi in PLT</a:t>
            </a:r>
          </a:p>
          <a:p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- 2 Teli cm 75x90 con adesivo nel lato corto</a:t>
            </a:r>
          </a:p>
          <a:p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- 2 Gambali cm 75x120</a:t>
            </a:r>
          </a:p>
          <a:p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- 2 Garze laparatomiche cm 40x40 in cotone idrofilo con filo </a:t>
            </a:r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di bario</a:t>
            </a:r>
            <a:endParaRPr lang="it-IT" sz="105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it-IT" sz="1050" b="1" dirty="0" smtClean="0">
                <a:solidFill>
                  <a:schemeClr val="bg1">
                    <a:lumMod val="50000"/>
                  </a:schemeClr>
                </a:solidFill>
              </a:rPr>
              <a:t>Classificazione:</a:t>
            </a:r>
          </a:p>
          <a:p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Dispositivo medico di Classe Is</a:t>
            </a:r>
          </a:p>
          <a:p>
            <a:r>
              <a:rPr lang="it-IT" sz="1050" b="1" dirty="0" smtClean="0">
                <a:solidFill>
                  <a:schemeClr val="bg1">
                    <a:lumMod val="50000"/>
                  </a:schemeClr>
                </a:solidFill>
              </a:rPr>
              <a:t>Note:</a:t>
            </a:r>
          </a:p>
          <a:p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- I teli possono essere realizzati in varie misure e tipologie </a:t>
            </a:r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di TNT</a:t>
            </a:r>
            <a:endParaRPr lang="it-IT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648" y="2360712"/>
            <a:ext cx="337185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1048" y="2360712"/>
            <a:ext cx="16002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1248" y="2360712"/>
            <a:ext cx="7143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4864" y="3800872"/>
            <a:ext cx="8477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0968" y="3800872"/>
            <a:ext cx="4381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8640" y="7329264"/>
            <a:ext cx="3276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1008" y="7257256"/>
            <a:ext cx="8382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93096" y="7329264"/>
            <a:ext cx="24003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36712" y="8553400"/>
            <a:ext cx="19335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0" y="9725025"/>
            <a:ext cx="6858000" cy="180975"/>
          </a:xfrm>
          <a:prstGeom prst="rect">
            <a:avLst/>
          </a:prstGeom>
          <a:solidFill>
            <a:srgbClr val="66707A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9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</a:rPr>
              <a:t>        Informazioni riservate ai soli operatori del settore                                                                                                                                               Pagina </a:t>
            </a:r>
            <a:r>
              <a:rPr lang="it-IT" sz="900" dirty="0" smtClean="0">
                <a:solidFill>
                  <a:srgbClr val="FFFFFF"/>
                </a:solidFill>
                <a:latin typeface="Calibri" pitchFamily="34" charset="0"/>
              </a:rPr>
              <a:t>5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332656" y="704528"/>
            <a:ext cx="6120680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1050" b="1" dirty="0" smtClean="0"/>
              <a:t>Composizione set:</a:t>
            </a:r>
          </a:p>
          <a:p>
            <a:r>
              <a:rPr lang="it-IT" sz="1050" dirty="0" smtClean="0"/>
              <a:t>- 1 Telo tavolo madre cm 150x200 in PLT dotato di </a:t>
            </a:r>
            <a:r>
              <a:rPr lang="it-IT" sz="1050" dirty="0" smtClean="0"/>
              <a:t>rinforzo nell’area </a:t>
            </a:r>
            <a:r>
              <a:rPr lang="it-IT" sz="1050" dirty="0" smtClean="0"/>
              <a:t>centrale</a:t>
            </a:r>
          </a:p>
          <a:p>
            <a:r>
              <a:rPr lang="it-IT" sz="1050" dirty="0" smtClean="0"/>
              <a:t>- 1 Telo a sacco per tavolo Mayo cm 80x150</a:t>
            </a:r>
          </a:p>
          <a:p>
            <a:pPr>
              <a:buFontTx/>
              <a:buChar char="-"/>
            </a:pPr>
            <a:r>
              <a:rPr lang="it-IT" sz="1050" dirty="0" smtClean="0"/>
              <a:t>1 </a:t>
            </a:r>
            <a:r>
              <a:rPr lang="it-IT" sz="1050" dirty="0" smtClean="0"/>
              <a:t>Telo a “T” cm 200x250x310 dotato di area </a:t>
            </a:r>
            <a:r>
              <a:rPr lang="it-IT" sz="1050" dirty="0" smtClean="0"/>
              <a:t>rinforzata superassorbente</a:t>
            </a:r>
            <a:r>
              <a:rPr lang="it-IT" sz="1050" dirty="0" smtClean="0"/>
              <a:t>, sacca raccolta liquidi con valvola </a:t>
            </a:r>
            <a:r>
              <a:rPr lang="it-IT" sz="1050" dirty="0" smtClean="0"/>
              <a:t>di</a:t>
            </a:r>
          </a:p>
          <a:p>
            <a:r>
              <a:rPr lang="it-IT" sz="1050" dirty="0" smtClean="0"/>
              <a:t>scarico, film </a:t>
            </a:r>
            <a:r>
              <a:rPr lang="it-IT" sz="1050" dirty="0" smtClean="0"/>
              <a:t>da incisione e guide epr cavi e tubi</a:t>
            </a:r>
          </a:p>
          <a:p>
            <a:r>
              <a:rPr lang="it-IT" sz="1050" dirty="0" smtClean="0"/>
              <a:t>- 2 Strisce adesive cm 10x50</a:t>
            </a:r>
          </a:p>
          <a:p>
            <a:r>
              <a:rPr lang="it-IT" sz="1050" b="1" dirty="0" smtClean="0"/>
              <a:t>Classificazione:</a:t>
            </a:r>
          </a:p>
          <a:p>
            <a:r>
              <a:rPr lang="it-IT" sz="1050" dirty="0" smtClean="0"/>
              <a:t>Dispositivo medico di Classe IIa</a:t>
            </a:r>
          </a:p>
          <a:p>
            <a:r>
              <a:rPr lang="it-IT" sz="1050" b="1" dirty="0" smtClean="0"/>
              <a:t>Note:</a:t>
            </a:r>
          </a:p>
          <a:p>
            <a:r>
              <a:rPr lang="it-IT" sz="1050" dirty="0" smtClean="0"/>
              <a:t>- I teli possono essere realizzati in varie misure e tipologie </a:t>
            </a:r>
            <a:r>
              <a:rPr lang="it-IT" sz="1050" dirty="0" smtClean="0"/>
              <a:t>di TNT</a:t>
            </a:r>
            <a:endParaRPr lang="it-IT" sz="1050" dirty="0" smtClean="0"/>
          </a:p>
          <a:p>
            <a:r>
              <a:rPr lang="it-IT" sz="1050" dirty="0" smtClean="0"/>
              <a:t>- Nel telo a “T” la fenestratura può essere realizzata </a:t>
            </a:r>
            <a:r>
              <a:rPr lang="it-IT" sz="1050" dirty="0" smtClean="0"/>
              <a:t>in qualunque </a:t>
            </a:r>
            <a:r>
              <a:rPr lang="it-IT" sz="1050" dirty="0" smtClean="0"/>
              <a:t>posizione</a:t>
            </a:r>
          </a:p>
          <a:p>
            <a:r>
              <a:rPr lang="it-IT" sz="1050" dirty="0" smtClean="0"/>
              <a:t>- La fenestratura può essere realizzata anche senza film </a:t>
            </a:r>
            <a:r>
              <a:rPr lang="it-IT" sz="1050" dirty="0" smtClean="0"/>
              <a:t>da incisione</a:t>
            </a:r>
            <a:endParaRPr lang="it-IT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Rettangolo 34"/>
          <p:cNvSpPr/>
          <p:nvPr/>
        </p:nvSpPr>
        <p:spPr>
          <a:xfrm>
            <a:off x="404664" y="5097016"/>
            <a:ext cx="5472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chemeClr val="bg1">
                    <a:lumMod val="50000"/>
                  </a:schemeClr>
                </a:solidFill>
              </a:rPr>
              <a:t>Set per parto naturale - Sterile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Rettangolo 35"/>
          <p:cNvSpPr/>
          <p:nvPr/>
        </p:nvSpPr>
        <p:spPr>
          <a:xfrm>
            <a:off x="980728" y="5529064"/>
            <a:ext cx="4464496" cy="21929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1050" b="1" dirty="0" smtClean="0"/>
              <a:t>Composizione set:</a:t>
            </a:r>
          </a:p>
          <a:p>
            <a:r>
              <a:rPr lang="it-IT" sz="1050" dirty="0" smtClean="0"/>
              <a:t>- 1 Telo tavolo madre cm 150x200 in PLT dotato di </a:t>
            </a:r>
            <a:r>
              <a:rPr lang="it-IT" sz="1050" dirty="0" smtClean="0"/>
              <a:t>rinforzo nell’area </a:t>
            </a:r>
            <a:r>
              <a:rPr lang="it-IT" sz="1050" dirty="0" smtClean="0"/>
              <a:t>centrale</a:t>
            </a:r>
          </a:p>
          <a:p>
            <a:r>
              <a:rPr lang="it-IT" sz="1050" dirty="0" smtClean="0"/>
              <a:t>- 1 Telo sottosacrale cm 70x120</a:t>
            </a:r>
          </a:p>
          <a:p>
            <a:r>
              <a:rPr lang="it-IT" sz="1050" dirty="0" smtClean="0"/>
              <a:t>- 1 Telo cefalico addominale cm 150x80 con adesivo nel </a:t>
            </a:r>
            <a:r>
              <a:rPr lang="it-IT" sz="1050" dirty="0" smtClean="0"/>
              <a:t>lato lungo</a:t>
            </a:r>
            <a:endParaRPr lang="it-IT" sz="1050" dirty="0" smtClean="0"/>
          </a:p>
          <a:p>
            <a:r>
              <a:rPr lang="it-IT" sz="1050" dirty="0" smtClean="0"/>
              <a:t>- 1 Telo podalico addominale cm 150x80 con adesivo nel </a:t>
            </a:r>
            <a:r>
              <a:rPr lang="it-IT" sz="1050" dirty="0" smtClean="0"/>
              <a:t>lato lungo</a:t>
            </a:r>
            <a:endParaRPr lang="it-IT" sz="1050" dirty="0" smtClean="0"/>
          </a:p>
          <a:p>
            <a:r>
              <a:rPr lang="it-IT" sz="1050" dirty="0" smtClean="0"/>
              <a:t>- 2 Teli cm 45x70 con adesivo nel lato lungo</a:t>
            </a:r>
          </a:p>
          <a:p>
            <a:r>
              <a:rPr lang="it-IT" sz="1050" dirty="0" smtClean="0"/>
              <a:t>- 2 Gambali ginecologici cm 75x120</a:t>
            </a:r>
          </a:p>
          <a:p>
            <a:r>
              <a:rPr lang="it-IT" sz="1050" dirty="0" smtClean="0"/>
              <a:t>- 1 Clamp ombelicale</a:t>
            </a:r>
          </a:p>
          <a:p>
            <a:r>
              <a:rPr lang="it-IT" sz="1050" dirty="0" smtClean="0"/>
              <a:t>- 1 Vaschetta per placenta in polipropilene atossico</a:t>
            </a:r>
          </a:p>
          <a:p>
            <a:r>
              <a:rPr lang="it-IT" sz="1050" b="1" dirty="0" smtClean="0"/>
              <a:t>Classificazione:</a:t>
            </a:r>
          </a:p>
          <a:p>
            <a:r>
              <a:rPr lang="it-IT" sz="1050" dirty="0" smtClean="0"/>
              <a:t>Dispositivo medico di Classe Is</a:t>
            </a:r>
          </a:p>
          <a:p>
            <a:r>
              <a:rPr lang="it-IT" sz="1050" b="1" dirty="0" smtClean="0"/>
              <a:t>Note:</a:t>
            </a:r>
          </a:p>
          <a:p>
            <a:r>
              <a:rPr lang="it-IT" sz="1050" dirty="0" smtClean="0"/>
              <a:t>- I teli possono essere realizzati in varie misure e tipologie </a:t>
            </a:r>
            <a:r>
              <a:rPr lang="it-IT" sz="1050" dirty="0" smtClean="0"/>
              <a:t>di TNT</a:t>
            </a:r>
            <a:endParaRPr lang="it-IT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404664" y="128464"/>
            <a:ext cx="30095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chemeClr val="bg1">
                    <a:lumMod val="50000"/>
                  </a:schemeClr>
                </a:solidFill>
              </a:rPr>
              <a:t>Set per parto cesareo - Sterile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648" y="2792760"/>
            <a:ext cx="180975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4864" y="2792760"/>
            <a:ext cx="12858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1008" y="3584848"/>
            <a:ext cx="12573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33056" y="3008784"/>
            <a:ext cx="5429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2655" y="7833320"/>
            <a:ext cx="1398309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00808" y="7833320"/>
            <a:ext cx="13144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12976" y="7833320"/>
            <a:ext cx="11049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37112" y="7833320"/>
            <a:ext cx="5810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13176" y="7833320"/>
            <a:ext cx="571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09120" y="8769424"/>
            <a:ext cx="6191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85184" y="8769424"/>
            <a:ext cx="5905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0" y="9725025"/>
            <a:ext cx="6858000" cy="180975"/>
          </a:xfrm>
          <a:prstGeom prst="rect">
            <a:avLst/>
          </a:prstGeom>
          <a:solidFill>
            <a:srgbClr val="66707A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9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</a:rPr>
              <a:t>        Informazioni riservate ai soli operatori del settore                                                                                                                                               Pagina 6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60648" y="128464"/>
            <a:ext cx="4968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chemeClr val="bg1">
                    <a:lumMod val="50000"/>
                  </a:schemeClr>
                </a:solidFill>
              </a:rPr>
              <a:t>Set per craniotomia - Sterile</a:t>
            </a:r>
            <a:endParaRPr lang="it-IT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404664" y="560512"/>
            <a:ext cx="6120680" cy="235449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1050" b="1" dirty="0" smtClean="0">
                <a:solidFill>
                  <a:schemeClr val="bg1">
                    <a:lumMod val="50000"/>
                  </a:schemeClr>
                </a:solidFill>
              </a:rPr>
              <a:t>Composizione set:</a:t>
            </a:r>
          </a:p>
          <a:p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- 1 Telo tavolo madre cm 150x200 in PLT dotato di </a:t>
            </a:r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rinforzo nell’area </a:t>
            </a:r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centrale</a:t>
            </a:r>
          </a:p>
          <a:p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- 1 Telo a sacco per tavolo Mayo cm 80x150</a:t>
            </a:r>
          </a:p>
          <a:p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- 2 Teli cm 75x90 dotati dia rea rinforzata superassorbente e </a:t>
            </a:r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lato adesivo</a:t>
            </a:r>
            <a:endParaRPr lang="it-IT" sz="105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- 1 Telo cm 200x300 con foro ovale cm 20x30 dotato di </a:t>
            </a:r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area rinforzata </a:t>
            </a:r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superassorbente, sacca raccolta liquidi e film </a:t>
            </a:r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da incisione</a:t>
            </a:r>
            <a:endParaRPr lang="it-IT" sz="105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- 1 Telo cm 90x150 dotato di adesivo nel lato corto</a:t>
            </a:r>
          </a:p>
          <a:p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- 4 Strisce adesive cm 10x50</a:t>
            </a:r>
          </a:p>
          <a:p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- 1 </a:t>
            </a:r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cori amplificatore </a:t>
            </a:r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di brillanza cm 75x120 in PLT </a:t>
            </a:r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multistrato trasparente</a:t>
            </a:r>
            <a:endParaRPr lang="it-IT" sz="105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- 2 garze laparatomiche cm 40x40 in cotone idrofilo con filo </a:t>
            </a:r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di bario</a:t>
            </a:r>
            <a:endParaRPr lang="it-IT" sz="105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it-IT" sz="1050" b="1" dirty="0" smtClean="0">
                <a:solidFill>
                  <a:schemeClr val="bg1">
                    <a:lumMod val="50000"/>
                  </a:schemeClr>
                </a:solidFill>
              </a:rPr>
              <a:t>Classificazione:</a:t>
            </a:r>
          </a:p>
          <a:p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Dispositivo medico di Classe IIa</a:t>
            </a:r>
          </a:p>
          <a:p>
            <a:r>
              <a:rPr lang="it-IT" sz="1050" b="1" dirty="0" smtClean="0">
                <a:solidFill>
                  <a:schemeClr val="bg1">
                    <a:lumMod val="50000"/>
                  </a:schemeClr>
                </a:solidFill>
              </a:rPr>
              <a:t>Note:</a:t>
            </a:r>
          </a:p>
          <a:p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- I teli possono essere realizzati in varie misure e tipologie </a:t>
            </a:r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di TNT</a:t>
            </a:r>
            <a:endParaRPr lang="it-IT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Rettangolo 34"/>
          <p:cNvSpPr/>
          <p:nvPr/>
        </p:nvSpPr>
        <p:spPr>
          <a:xfrm>
            <a:off x="404664" y="5097016"/>
            <a:ext cx="5472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chemeClr val="bg1">
                    <a:lumMod val="50000"/>
                  </a:schemeClr>
                </a:solidFill>
              </a:rPr>
              <a:t>Set per O.R.L. (Naso orecchio) - Sterile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Rettangolo 35"/>
          <p:cNvSpPr/>
          <p:nvPr/>
        </p:nvSpPr>
        <p:spPr>
          <a:xfrm>
            <a:off x="1124744" y="5601072"/>
            <a:ext cx="4536504" cy="17081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1050" b="1" dirty="0" smtClean="0">
                <a:solidFill>
                  <a:schemeClr val="bg1">
                    <a:lumMod val="50000"/>
                  </a:schemeClr>
                </a:solidFill>
              </a:rPr>
              <a:t>Composizione set:</a:t>
            </a:r>
          </a:p>
          <a:p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- 1 Telo tavolo madre cm 150x200 in PLT dotato di </a:t>
            </a:r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rinforzo nell’area </a:t>
            </a:r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centrale</a:t>
            </a:r>
          </a:p>
          <a:p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- 1 Telo a sacco per tavolo Mayo cm 80x150</a:t>
            </a:r>
          </a:p>
          <a:p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- 1 Telo fenestrato cm 75x90 con foro adesivo diametro cm 6</a:t>
            </a:r>
          </a:p>
          <a:p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- 1 Telo fenestrato cm 45x75 con foro adesivo diametro cm 6</a:t>
            </a:r>
          </a:p>
          <a:p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- 2 garze laparatomiche cm 40x40 in cotone idrofilo con filo </a:t>
            </a:r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di bario</a:t>
            </a:r>
            <a:endParaRPr lang="it-IT" sz="105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it-IT" sz="1050" b="1" dirty="0" smtClean="0">
                <a:solidFill>
                  <a:schemeClr val="bg1">
                    <a:lumMod val="50000"/>
                  </a:schemeClr>
                </a:solidFill>
              </a:rPr>
              <a:t>Classificazione:</a:t>
            </a:r>
          </a:p>
          <a:p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Dispositivo medico di Classe Is</a:t>
            </a:r>
          </a:p>
          <a:p>
            <a:r>
              <a:rPr lang="it-IT" sz="1050" b="1" dirty="0" smtClean="0">
                <a:solidFill>
                  <a:schemeClr val="bg1">
                    <a:lumMod val="50000"/>
                  </a:schemeClr>
                </a:solidFill>
              </a:rPr>
              <a:t>Note:</a:t>
            </a:r>
          </a:p>
          <a:p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- I teli possono essere realizzati in varie misure e tipologie </a:t>
            </a:r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di TNT</a:t>
            </a:r>
            <a:endParaRPr lang="it-IT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712" y="3008784"/>
            <a:ext cx="123825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2856" y="3008784"/>
            <a:ext cx="100965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2976" y="3008784"/>
            <a:ext cx="66675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65104" y="3152800"/>
            <a:ext cx="14001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6672" y="7401272"/>
            <a:ext cx="1512168" cy="1969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32856" y="7401272"/>
            <a:ext cx="86677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68960" y="7689304"/>
            <a:ext cx="8572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49080" y="7761312"/>
            <a:ext cx="15335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0" y="9725025"/>
            <a:ext cx="6858000" cy="180975"/>
          </a:xfrm>
          <a:prstGeom prst="rect">
            <a:avLst/>
          </a:prstGeom>
          <a:solidFill>
            <a:srgbClr val="66707A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9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</a:rPr>
              <a:t>        Informazioni riservate ai soli operatori del settore                                                                                                                                               Pagina 7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60648" y="128464"/>
            <a:ext cx="4968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chemeClr val="bg1">
                    <a:lumMod val="50000"/>
                  </a:schemeClr>
                </a:solidFill>
              </a:rPr>
              <a:t>Set per O.R.L. (Tonsillectomia) - Sterile</a:t>
            </a:r>
            <a:endParaRPr lang="it-IT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908720" y="632520"/>
            <a:ext cx="4608512" cy="17081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1050" b="1" dirty="0" smtClean="0">
                <a:solidFill>
                  <a:schemeClr val="bg1">
                    <a:lumMod val="50000"/>
                  </a:schemeClr>
                </a:solidFill>
              </a:rPr>
              <a:t>Composizione set:</a:t>
            </a:r>
          </a:p>
          <a:p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- 1 Telo tavolo madre cm 150x200 in PLT dotato di </a:t>
            </a:r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rinforzo nell’area </a:t>
            </a:r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centrale</a:t>
            </a:r>
          </a:p>
          <a:p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- 1 Telo a sacco per tavolo Mayo cm 80x150</a:t>
            </a:r>
          </a:p>
          <a:p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- 1 Telo cm 90x150</a:t>
            </a:r>
          </a:p>
          <a:p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- 1 Telo cm 75x90</a:t>
            </a:r>
          </a:p>
          <a:p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- 2 garze laparatomiche cm 40x40 in cotone idrofilo con filo </a:t>
            </a:r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di bario</a:t>
            </a:r>
            <a:endParaRPr lang="it-IT" sz="105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it-IT" sz="1050" b="1" dirty="0" smtClean="0">
                <a:solidFill>
                  <a:schemeClr val="bg1">
                    <a:lumMod val="50000"/>
                  </a:schemeClr>
                </a:solidFill>
              </a:rPr>
              <a:t>Classificazione:</a:t>
            </a:r>
          </a:p>
          <a:p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Dispositivo medico di Classe Is</a:t>
            </a:r>
          </a:p>
          <a:p>
            <a:r>
              <a:rPr lang="it-IT" sz="1050" b="1" dirty="0" smtClean="0">
                <a:solidFill>
                  <a:schemeClr val="bg1">
                    <a:lumMod val="50000"/>
                  </a:schemeClr>
                </a:solidFill>
              </a:rPr>
              <a:t>Note:</a:t>
            </a:r>
          </a:p>
          <a:p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- I teli possono essere realizzati in varie misure e tipologie </a:t>
            </a:r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di TNT</a:t>
            </a:r>
            <a:endParaRPr lang="it-IT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404664" y="4592960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chemeClr val="bg1">
                    <a:lumMod val="50000"/>
                  </a:schemeClr>
                </a:solidFill>
              </a:rPr>
              <a:t>Set per chirurgia dell’anca - Sterile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548680" y="5025008"/>
            <a:ext cx="5832648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1050" b="1" dirty="0" smtClean="0">
                <a:solidFill>
                  <a:schemeClr val="bg1">
                    <a:lumMod val="50000"/>
                  </a:schemeClr>
                </a:solidFill>
              </a:rPr>
              <a:t>Composizione set:</a:t>
            </a:r>
          </a:p>
          <a:p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- 1 Telo tavolo madre cm 150x200 in </a:t>
            </a:r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bi accoppiato - </a:t>
            </a:r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1 Telo a sacco per tavolo Mayo cm 80x150</a:t>
            </a:r>
          </a:p>
          <a:p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- 1 Telo cm 200x300 con fenestratura cm 25x25 dotata </a:t>
            </a:r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di elastomero </a:t>
            </a:r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e foro centrale ovale cm 6x9, area </a:t>
            </a:r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rinforzata superassorbente </a:t>
            </a:r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guide per cavi e </a:t>
            </a:r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tubi</a:t>
            </a:r>
            <a:endParaRPr lang="it-IT" sz="105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- 1 Telo ad “U” cm 200x300 con taglio di cm 20x100 sul </a:t>
            </a:r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lato corto </a:t>
            </a:r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ed area rinforzata superassorbente</a:t>
            </a:r>
          </a:p>
          <a:p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- 2 Teli cm 75x90 dotati di area rinforzata superassorbente </a:t>
            </a:r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ed adesivo </a:t>
            </a:r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nel lato lungo</a:t>
            </a:r>
          </a:p>
          <a:p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- 2 garze laparatomiche cm 40x40 in cotone idrofilo con filo </a:t>
            </a:r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di bario</a:t>
            </a:r>
            <a:endParaRPr lang="it-IT" sz="105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- 1 Striscia adesiva cm 10x50</a:t>
            </a:r>
          </a:p>
          <a:p>
            <a:r>
              <a:rPr lang="it-IT" sz="1050" b="1" dirty="0" smtClean="0">
                <a:solidFill>
                  <a:schemeClr val="bg1">
                    <a:lumMod val="50000"/>
                  </a:schemeClr>
                </a:solidFill>
              </a:rPr>
              <a:t>Classificazione:</a:t>
            </a:r>
          </a:p>
          <a:p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Dispositivo medico di Classe Is</a:t>
            </a:r>
          </a:p>
          <a:p>
            <a:r>
              <a:rPr lang="it-IT" sz="1050" b="1" dirty="0" smtClean="0">
                <a:solidFill>
                  <a:schemeClr val="bg1">
                    <a:lumMod val="50000"/>
                  </a:schemeClr>
                </a:solidFill>
              </a:rPr>
              <a:t>Note:</a:t>
            </a:r>
          </a:p>
          <a:p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- I teli possono essere realizzati in varie misure e tipologie </a:t>
            </a:r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di TNT</a:t>
            </a:r>
            <a:endParaRPr lang="it-IT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664" y="2432720"/>
            <a:ext cx="15430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2856" y="2432720"/>
            <a:ext cx="8191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0968" y="2432720"/>
            <a:ext cx="94297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93096" y="2936776"/>
            <a:ext cx="14287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4664" y="7257256"/>
            <a:ext cx="30099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1008" y="7833320"/>
            <a:ext cx="29337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0" y="9725025"/>
            <a:ext cx="6858000" cy="180975"/>
          </a:xfrm>
          <a:prstGeom prst="rect">
            <a:avLst/>
          </a:prstGeom>
          <a:solidFill>
            <a:srgbClr val="66707A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9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</a:rPr>
              <a:t>        Informazioni riservate ai soli operatori del settore                                                                                                                                               Pagina 8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476672" y="128464"/>
            <a:ext cx="4968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chemeClr val="bg1">
                    <a:lumMod val="50000"/>
                  </a:schemeClr>
                </a:solidFill>
              </a:rPr>
              <a:t>Set per oculistica A - Sterile</a:t>
            </a:r>
            <a:endParaRPr lang="it-IT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764704" y="632520"/>
            <a:ext cx="5112568" cy="12234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1050" b="1" dirty="0" smtClean="0">
                <a:solidFill>
                  <a:schemeClr val="bg1">
                    <a:lumMod val="50000"/>
                  </a:schemeClr>
                </a:solidFill>
              </a:rPr>
              <a:t>Composizione set:</a:t>
            </a:r>
          </a:p>
          <a:p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- 1 Telo tavolo madre cm 100x150 in PLT dotato di </a:t>
            </a:r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rinforzo nell’area </a:t>
            </a:r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centrale</a:t>
            </a:r>
          </a:p>
          <a:p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- 1 Telo oftalmico fenestrato cm 120x150 dotato di film </a:t>
            </a:r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da incisione </a:t>
            </a:r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e 2 sacche oftalmiche</a:t>
            </a:r>
          </a:p>
          <a:p>
            <a:r>
              <a:rPr lang="it-IT" sz="1050" b="1" dirty="0" smtClean="0">
                <a:solidFill>
                  <a:schemeClr val="bg1">
                    <a:lumMod val="50000"/>
                  </a:schemeClr>
                </a:solidFill>
              </a:rPr>
              <a:t>Classificazione:</a:t>
            </a:r>
          </a:p>
          <a:p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Dispositivo medico di Classe IIa</a:t>
            </a:r>
          </a:p>
          <a:p>
            <a:r>
              <a:rPr lang="it-IT" sz="1050" b="1" dirty="0" smtClean="0">
                <a:solidFill>
                  <a:schemeClr val="bg1">
                    <a:lumMod val="50000"/>
                  </a:schemeClr>
                </a:solidFill>
              </a:rPr>
              <a:t>Note:</a:t>
            </a:r>
          </a:p>
          <a:p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- I teli possono essere realizzati in varie misure e tipologie </a:t>
            </a:r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di TNT</a:t>
            </a:r>
            <a:endParaRPr lang="it-IT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548680" y="3584848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chemeClr val="bg1">
                    <a:lumMod val="50000"/>
                  </a:schemeClr>
                </a:solidFill>
              </a:rPr>
              <a:t>Set per artroscopia - Sterile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404664" y="4088904"/>
            <a:ext cx="6120680" cy="15465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1050" b="1" dirty="0" smtClean="0">
                <a:solidFill>
                  <a:schemeClr val="bg1">
                    <a:lumMod val="50000"/>
                  </a:schemeClr>
                </a:solidFill>
              </a:rPr>
              <a:t>Composizione set:</a:t>
            </a:r>
          </a:p>
          <a:p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- 1 Telo tavolo madre cm 150x200 in PLT dotato di </a:t>
            </a:r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rinforzo nell’area </a:t>
            </a:r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centrale</a:t>
            </a:r>
          </a:p>
          <a:p>
            <a:pPr>
              <a:buFontTx/>
              <a:buChar char="-"/>
            </a:pPr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1 </a:t>
            </a:r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Telo </a:t>
            </a:r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copri paziente </a:t>
            </a:r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cm 200x300 dotato di area </a:t>
            </a:r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rinforzata superassorbente</a:t>
            </a:r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, guide per cavi e tubi ed 1 sacca </a:t>
            </a:r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conformabile in </a:t>
            </a:r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PE con valvola </a:t>
            </a:r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di scarico </a:t>
            </a:r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e doppio foro </a:t>
            </a:r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elastico</a:t>
            </a:r>
          </a:p>
          <a:p>
            <a:pPr>
              <a:buFontTx/>
              <a:buChar char="-"/>
            </a:pPr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1 </a:t>
            </a:r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Stokinette cm </a:t>
            </a:r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30x120 - </a:t>
            </a:r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2 Strisce adesive cm 10x50</a:t>
            </a:r>
          </a:p>
          <a:p>
            <a:r>
              <a:rPr lang="it-IT" sz="1050" b="1" dirty="0" smtClean="0">
                <a:solidFill>
                  <a:schemeClr val="bg1">
                    <a:lumMod val="50000"/>
                  </a:schemeClr>
                </a:solidFill>
              </a:rPr>
              <a:t>Classificazione:</a:t>
            </a:r>
          </a:p>
          <a:p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Dispositivo medico di Classe Is</a:t>
            </a:r>
          </a:p>
          <a:p>
            <a:r>
              <a:rPr lang="it-IT" sz="1050" b="1" dirty="0" smtClean="0">
                <a:solidFill>
                  <a:schemeClr val="bg1">
                    <a:lumMod val="50000"/>
                  </a:schemeClr>
                </a:solidFill>
              </a:rPr>
              <a:t>Note:</a:t>
            </a:r>
          </a:p>
          <a:p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- I teli possono essere realizzati in varie misure e tipologie </a:t>
            </a:r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di TNT</a:t>
            </a:r>
            <a:endParaRPr lang="it-IT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704" y="1928664"/>
            <a:ext cx="120967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8880" y="1928664"/>
            <a:ext cx="14859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7112" y="2360712"/>
            <a:ext cx="4572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1038077" y="5255691"/>
            <a:ext cx="1800225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3016" y="6249144"/>
            <a:ext cx="10287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97152" y="6321152"/>
            <a:ext cx="33337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45224" y="6753200"/>
            <a:ext cx="5429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0" y="9725025"/>
            <a:ext cx="6858000" cy="180975"/>
          </a:xfrm>
          <a:prstGeom prst="rect">
            <a:avLst/>
          </a:prstGeom>
          <a:solidFill>
            <a:srgbClr val="66707A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it-IT" sz="9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</a:rPr>
              <a:t>        Informazioni riservate ai soli operatori del settore                                                                                                                                               Pagina 9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60648" y="128464"/>
            <a:ext cx="4968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chemeClr val="bg1">
                    <a:lumMod val="50000"/>
                  </a:schemeClr>
                </a:solidFill>
              </a:rPr>
              <a:t>Set per estremità - Sterile</a:t>
            </a:r>
            <a:endParaRPr lang="it-IT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404664" y="560512"/>
            <a:ext cx="5904656" cy="21929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1050" b="1" dirty="0" smtClean="0"/>
              <a:t>Composizione set:</a:t>
            </a:r>
          </a:p>
          <a:p>
            <a:r>
              <a:rPr lang="it-IT" sz="1050" dirty="0" smtClean="0"/>
              <a:t>- 1 Telo tavolo madre cm 150x200 in PLT dotato di </a:t>
            </a:r>
            <a:r>
              <a:rPr lang="it-IT" sz="1050" dirty="0" smtClean="0"/>
              <a:t>rinforzo nell’area </a:t>
            </a:r>
            <a:r>
              <a:rPr lang="it-IT" sz="1050" dirty="0" smtClean="0"/>
              <a:t>centrale</a:t>
            </a:r>
          </a:p>
          <a:p>
            <a:r>
              <a:rPr lang="it-IT" sz="1050" dirty="0" smtClean="0"/>
              <a:t>- 1 Telo a sacco per tavolo Mayo cm 80x150</a:t>
            </a:r>
          </a:p>
          <a:p>
            <a:r>
              <a:rPr lang="it-IT" sz="1050" dirty="0" smtClean="0"/>
              <a:t>- 1 Telo cm 200x300 con fenestratura cm 25x25 dotata </a:t>
            </a:r>
            <a:r>
              <a:rPr lang="it-IT" sz="1050" dirty="0" smtClean="0"/>
              <a:t>di elastomero </a:t>
            </a:r>
            <a:r>
              <a:rPr lang="it-IT" sz="1050" dirty="0" smtClean="0"/>
              <a:t>e foro centrale ovale cm 6x9, </a:t>
            </a:r>
            <a:r>
              <a:rPr lang="it-IT" sz="1050" dirty="0" smtClean="0"/>
              <a:t>area  rinforzata</a:t>
            </a:r>
            <a:endParaRPr lang="it-IT" sz="1050" dirty="0" smtClean="0"/>
          </a:p>
          <a:p>
            <a:r>
              <a:rPr lang="it-IT" sz="1050" dirty="0" smtClean="0"/>
              <a:t>superassorbente guide per cavi e tubi</a:t>
            </a:r>
          </a:p>
          <a:p>
            <a:r>
              <a:rPr lang="it-IT" sz="1050" dirty="0" smtClean="0"/>
              <a:t>- 2 Teli cm 75x90 dotati di area rinforzata superassorbente </a:t>
            </a:r>
            <a:r>
              <a:rPr lang="it-IT" sz="1050" dirty="0" smtClean="0"/>
              <a:t>ed adesivo </a:t>
            </a:r>
            <a:r>
              <a:rPr lang="it-IT" sz="1050" dirty="0" smtClean="0"/>
              <a:t>nel lato lungo</a:t>
            </a:r>
          </a:p>
          <a:p>
            <a:r>
              <a:rPr lang="it-IT" sz="1050" dirty="0" smtClean="0"/>
              <a:t>- 2 tovagliette assorbenti cm 40x40 in pura cellulosa</a:t>
            </a:r>
          </a:p>
          <a:p>
            <a:r>
              <a:rPr lang="it-IT" sz="1050" dirty="0" smtClean="0"/>
              <a:t>- 1 Striscia adesiva cm 10x50</a:t>
            </a:r>
          </a:p>
          <a:p>
            <a:r>
              <a:rPr lang="it-IT" sz="1050" b="1" dirty="0" smtClean="0"/>
              <a:t>Classificazione:</a:t>
            </a:r>
          </a:p>
          <a:p>
            <a:r>
              <a:rPr lang="it-IT" sz="1050" dirty="0" smtClean="0"/>
              <a:t>Dispositivo medico di Classe Is</a:t>
            </a:r>
          </a:p>
          <a:p>
            <a:r>
              <a:rPr lang="it-IT" sz="1050" b="1" dirty="0" smtClean="0"/>
              <a:t>Note:</a:t>
            </a:r>
          </a:p>
          <a:p>
            <a:r>
              <a:rPr lang="it-IT" sz="1050" dirty="0" smtClean="0"/>
              <a:t>- I teli possono essere realizzati in varie misure e tipologie </a:t>
            </a:r>
            <a:r>
              <a:rPr lang="it-IT" sz="1050" dirty="0" smtClean="0"/>
              <a:t>di TNT</a:t>
            </a:r>
            <a:endParaRPr lang="it-IT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260648" y="4520952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chemeClr val="bg1">
                    <a:lumMod val="50000"/>
                  </a:schemeClr>
                </a:solidFill>
              </a:rPr>
              <a:t>Set per urologia - Sterile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661269" y="2536155"/>
            <a:ext cx="149542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4904" y="2864768"/>
            <a:ext cx="178117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1128" y="3152800"/>
            <a:ext cx="15525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ttangolo 28"/>
          <p:cNvSpPr/>
          <p:nvPr/>
        </p:nvSpPr>
        <p:spPr>
          <a:xfrm>
            <a:off x="404664" y="5025008"/>
            <a:ext cx="5904656" cy="18697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1050" b="1" dirty="0" smtClean="0">
                <a:solidFill>
                  <a:schemeClr val="bg1">
                    <a:lumMod val="50000"/>
                  </a:schemeClr>
                </a:solidFill>
              </a:rPr>
              <a:t>Composizione set:</a:t>
            </a:r>
          </a:p>
          <a:p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- 1 Telo tavolo madre cm 150x200 in PLT dotato di </a:t>
            </a:r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rinforzo nell’area </a:t>
            </a:r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centrale</a:t>
            </a:r>
          </a:p>
          <a:p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- 1 Telo a “T” </a:t>
            </a:r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copri paziente </a:t>
            </a:r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cm 170x240x200 dotato di area</a:t>
            </a:r>
          </a:p>
          <a:p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rinforzata superassorbente, fenestratura di diametro cm 6, dito </a:t>
            </a:r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in nitrile </a:t>
            </a:r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per esplorazione rettale e sacca raccolta liquidi tagliata in</a:t>
            </a:r>
          </a:p>
          <a:p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PLT conformabile con filtro, valvola </a:t>
            </a:r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di scarico </a:t>
            </a:r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e zona </a:t>
            </a:r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adesiva anteriore</a:t>
            </a:r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- 1 Telo sottosacrale cm 70x120</a:t>
            </a:r>
          </a:p>
          <a:p>
            <a:r>
              <a:rPr lang="it-IT" sz="1050" b="1" dirty="0" smtClean="0">
                <a:solidFill>
                  <a:schemeClr val="bg1">
                    <a:lumMod val="50000"/>
                  </a:schemeClr>
                </a:solidFill>
              </a:rPr>
              <a:t>Classificazione:</a:t>
            </a:r>
          </a:p>
          <a:p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Dispositivo medico di Classe Is</a:t>
            </a:r>
          </a:p>
          <a:p>
            <a:r>
              <a:rPr lang="it-IT" sz="1050" b="1" dirty="0" smtClean="0">
                <a:solidFill>
                  <a:schemeClr val="bg1">
                    <a:lumMod val="50000"/>
                  </a:schemeClr>
                </a:solidFill>
              </a:rPr>
              <a:t>Note:</a:t>
            </a:r>
          </a:p>
          <a:p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- I teli possono essere realizzati in varie misure e tipologie </a:t>
            </a:r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</a:rPr>
              <a:t>di TNT</a:t>
            </a:r>
            <a:endParaRPr lang="it-IT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96752" y="7113240"/>
            <a:ext cx="19716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33056" y="7113240"/>
            <a:ext cx="112395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2178</Words>
  <Application>Microsoft Office PowerPoint</Application>
  <PresentationFormat>A4 (21x29,7 cm)</PresentationFormat>
  <Paragraphs>241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</vt:vector>
  </TitlesOfParts>
  <Company>BASTARDS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kastian</dc:creator>
  <cp:lastModifiedBy>kastian</cp:lastModifiedBy>
  <cp:revision>88</cp:revision>
  <dcterms:created xsi:type="dcterms:W3CDTF">2014-09-15T13:31:35Z</dcterms:created>
  <dcterms:modified xsi:type="dcterms:W3CDTF">2014-09-17T09:56:39Z</dcterms:modified>
</cp:coreProperties>
</file>