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it-IT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25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7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2" y="2844802"/>
            <a:ext cx="2257425" cy="8045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A081-0280-484A-A142-0838E949C286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DFDB-0A98-4E79-8B0E-18FA737C6E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3491880"/>
            <a:ext cx="1943100" cy="259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04864" y="3635896"/>
            <a:ext cx="4248150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</a:rPr>
              <a:t>        Linee di estensione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92896" y="3851920"/>
            <a:ext cx="3672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Le manipolazioni dei farmaci (stoccaggio, preparazione, trasporto, gestione dei reflui ed emergenze) e le somministrazioni devono essere attuate nel rispetto della sicurezza e della salute dei pazienti, degli operatori e dei terzi che sono coinvolti nel processo. Usare I dispositivi di protezione individuali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264" y="4932040"/>
            <a:ext cx="732695" cy="122413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908720" y="5868144"/>
            <a:ext cx="1332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I.V. Disposables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60648" y="6300192"/>
            <a:ext cx="61926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cap="all" dirty="0" smtClean="0">
                <a:solidFill>
                  <a:schemeClr val="bg1">
                    <a:lumMod val="50000"/>
                  </a:schemeClr>
                </a:solidFill>
              </a:rPr>
              <a:t>Prolunghe A CIRCUITO CHIUSO per dispositivi per somministrazione Di FARMACI ANTIBLASTICI, in pur – pvc  dehp free, lineari – a 2/3/4 vie  - con rampa a 2/3/4/5 rubinetti – con rubinetto 3 vie, con raccordo needle free</a:t>
            </a:r>
            <a:endParaRPr lang="it-IT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1571" y="611560"/>
            <a:ext cx="2319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1000" b="1" cap="all" dirty="0" smtClean="0">
                <a:solidFill>
                  <a:schemeClr val="bg1">
                    <a:lumMod val="50000"/>
                  </a:schemeClr>
                </a:solidFill>
              </a:rPr>
              <a:t>preparazione  FARMACI ANTIBLASTICI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912" y="4788024"/>
            <a:ext cx="2638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E:\AREA TECNICA\DISEGNI TECNICI\ONCOLOGIA\prolunga con rubinetto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380076" y="5972852"/>
            <a:ext cx="785480" cy="2736304"/>
          </a:xfrm>
          <a:prstGeom prst="rect">
            <a:avLst/>
          </a:prstGeom>
          <a:noFill/>
        </p:spPr>
      </p:pic>
      <p:pic>
        <p:nvPicPr>
          <p:cNvPr id="20" name="Picture 3" descr="E:\AREA TECNICA\DISEGNI TECNICI\ONCOLOGIA\ramp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1792635" y="6640413"/>
            <a:ext cx="1119188" cy="2166938"/>
          </a:xfrm>
          <a:prstGeom prst="rect">
            <a:avLst/>
          </a:prstGeom>
          <a:noFill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672" y="8316416"/>
            <a:ext cx="1786384" cy="39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E:\AREA TECNICA\DISEGNI TECNICI\ONCOLOGIA\prolunga con filtro in line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3555014" y="7326306"/>
            <a:ext cx="612068" cy="2448272"/>
          </a:xfrm>
          <a:prstGeom prst="rect">
            <a:avLst/>
          </a:prstGeom>
          <a:noFill/>
        </p:spPr>
      </p:pic>
      <p:pic>
        <p:nvPicPr>
          <p:cNvPr id="23" name="Picture 2" descr="E:\AREA TECNICA\DISEGNI TECNICI\ONCOLOGIA\prolunga 2 vi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200000">
            <a:off x="4003383" y="6229865"/>
            <a:ext cx="973397" cy="1978147"/>
          </a:xfrm>
          <a:prstGeom prst="rect">
            <a:avLst/>
          </a:prstGeom>
          <a:noFill/>
        </p:spPr>
      </p:pic>
      <p:pic>
        <p:nvPicPr>
          <p:cNvPr id="24" name="Picture 3" descr="E:\AREA TECNICA\DISEGNI TECNICI\ONCOLOGIA\prolunga 3 vi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5209039" y="7112443"/>
            <a:ext cx="967234" cy="1502975"/>
          </a:xfrm>
          <a:prstGeom prst="rect">
            <a:avLst/>
          </a:prstGeom>
          <a:noFill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6632" y="899592"/>
            <a:ext cx="659923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04664" y="107504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404664" y="611560"/>
          <a:ext cx="3888432" cy="1013601"/>
        </p:xfrm>
        <a:graphic>
          <a:graphicData uri="http://schemas.openxmlformats.org/drawingml/2006/table">
            <a:tbl>
              <a:tblPr/>
              <a:tblGrid>
                <a:gridCol w="1656184"/>
                <a:gridCol w="513036"/>
                <a:gridCol w="889663"/>
                <a:gridCol w="829549"/>
              </a:tblGrid>
              <a:tr h="152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Posizione </a:t>
                      </a: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sanitaria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Classe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CND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Dispositivo Medico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0123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I Sterile</a:t>
                      </a: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A03010101</a:t>
                      </a:r>
                      <a:endParaRPr lang="it-IT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29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CODICE   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Vedi   tabelle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2829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</a:rPr>
                        <a:t>      Descrizione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2216">
                <a:tc gridSpan="4">
                  <a:txBody>
                    <a:bodyPr/>
                    <a:lstStyle/>
                    <a:p>
                      <a:pPr marL="85725" marR="28575" algn="just">
                        <a:spcAft>
                          <a:spcPts val="1000"/>
                        </a:spcAft>
                      </a:pP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Linee di estensione</a:t>
                      </a:r>
                      <a:r>
                        <a:rPr lang="it-IT" sz="11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per dispositivi per somministrazione </a:t>
                      </a:r>
                      <a:r>
                        <a:rPr lang="it-IT" sz="11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 farmaci chemioterapici</a:t>
                      </a:r>
                      <a:endParaRPr lang="it-IT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7808" marR="678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4664" y="6948264"/>
            <a:ext cx="20882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Modalità d’uso generale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60648" y="7236296"/>
            <a:ext cx="5472608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Verificare l’integrità della confezione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Collegare il dispositivo al circuito di somministrazione del farmaco.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Verificare che sul circuito siano in posizione aperta  la clamp e che la capsula sul luer lock terminale sia presente e in posizione di avvitamento.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Alzare il contenitore della soluzione fisiologica e permettere che il liquido fluisca lungo il set riempiendolo ed eliminando l’aria presente, la capsula  impedirà perdite di liquido.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Effettuato il riempimento, chiudere la clamp posizionandola il più vicino possibile al raccordo needle free.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set è pronto per essere trasferito in reparto per l’infusione.</a:t>
            </a:r>
          </a:p>
          <a:p>
            <a:r>
              <a:rPr lang="it-IT" sz="1050" dirty="0" smtClean="0"/>
              <a:t> </a:t>
            </a:r>
          </a:p>
          <a:p>
            <a:r>
              <a:rPr lang="it-IT" sz="1050" dirty="0" smtClean="0">
                <a:solidFill>
                  <a:schemeClr val="bg1">
                    <a:lumMod val="65000"/>
                  </a:schemeClr>
                </a:solidFill>
              </a:rPr>
              <a:t> </a:t>
            </a:r>
            <a:endParaRPr lang="it-IT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1835696"/>
            <a:ext cx="6511348" cy="46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32656" y="251520"/>
            <a:ext cx="2867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9D9EA0"/>
                </a:solidFill>
                <a:effectLst/>
                <a:latin typeface="Interstate-BoldCondensed" charset="0"/>
              </a:rPr>
              <a:t> ONCOLOGY LINE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8963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904" y="4355976"/>
            <a:ext cx="27670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4283968"/>
            <a:ext cx="16097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2656" y="755576"/>
            <a:ext cx="5976664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Controlli eseguiti: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Controllo qualità sia per i materiali che per i dispositivi. ISO 10993-7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Valutazione di biocompatibilità UNI EN ISO 10993-1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Citossicità ISO 10993-5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Emolisi ISO 10993-4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Tossicità sistemica acuta ISO 10993-11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Sensibilizzazione allergica ISO 10993-10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Compatibilità: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I materiali usati sono compatibili con farmaci chemioterapici antiblastici e con le soluzioni infusionali.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Sterilità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Prodotto sterilizzato ad ETO validità del prodotto a 5 anni dalla data di sterilizzazione. Non risterilizzabile.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Confezionamento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Box da 200 confezioni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Produttore: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Times New Roman" pitchFamily="18" charset="0"/>
              </a:rPr>
              <a:t>SKUPINA MEDICINE P.P. D.o.o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Partizanska cesta 79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  <a:ea typeface="Times New Roman" pitchFamily="18" charset="0"/>
              </a:rPr>
              <a:t>6210 Sezana SLO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360</Words>
  <Application>Microsoft Office PowerPoint</Application>
  <PresentationFormat>Presentazione su schermo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59</cp:revision>
  <dcterms:created xsi:type="dcterms:W3CDTF">2014-07-25T09:12:23Z</dcterms:created>
  <dcterms:modified xsi:type="dcterms:W3CDTF">2014-09-17T12:27:13Z</dcterms:modified>
</cp:coreProperties>
</file>