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6858000" cy="9906000" type="A4"/>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94" autoAdjust="0"/>
  </p:normalViewPr>
  <p:slideViewPr>
    <p:cSldViewPr>
      <p:cViewPr>
        <p:scale>
          <a:sx n="95" d="100"/>
          <a:sy n="95" d="100"/>
        </p:scale>
        <p:origin x="-480" y="2946"/>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3077283"/>
            <a:ext cx="5829300" cy="212336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74DDFB1-2F29-4130-9DC6-A1EAED9B7C86}" type="datetimeFigureOut">
              <a:rPr lang="it-IT" smtClean="0"/>
              <a:t>17/09/2014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4DDFB1-2F29-4130-9DC6-A1EAED9B7C86}" type="datetimeFigureOut">
              <a:rPr lang="it-IT" smtClean="0"/>
              <a:t>17/09/2014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29037" y="529697"/>
            <a:ext cx="1157288" cy="112680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7176" y="529697"/>
            <a:ext cx="3357563" cy="112680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4DDFB1-2F29-4130-9DC6-A1EAED9B7C86}" type="datetimeFigureOut">
              <a:rPr lang="it-IT" smtClean="0"/>
              <a:t>17/09/2014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4DDFB1-2F29-4130-9DC6-A1EAED9B7C86}" type="datetimeFigureOut">
              <a:rPr lang="it-IT" smtClean="0"/>
              <a:t>17/09/2014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6365522"/>
            <a:ext cx="5829300" cy="1967442"/>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74DDFB1-2F29-4130-9DC6-A1EAED9B7C86}" type="datetimeFigureOut">
              <a:rPr lang="it-IT" smtClean="0"/>
              <a:t>17/09/2014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74DDFB1-2F29-4130-9DC6-A1EAED9B7C86}" type="datetimeFigureOut">
              <a:rPr lang="it-IT" smtClean="0"/>
              <a:t>17/09/2014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96699"/>
            <a:ext cx="6172200" cy="1651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74DDFB1-2F29-4130-9DC6-A1EAED9B7C86}" type="datetimeFigureOut">
              <a:rPr lang="it-IT" smtClean="0"/>
              <a:t>17/09/2014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74DDFB1-2F29-4130-9DC6-A1EAED9B7C86}" type="datetimeFigureOut">
              <a:rPr lang="it-IT" smtClean="0"/>
              <a:t>17/09/2014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74DDFB1-2F29-4130-9DC6-A1EAED9B7C86}" type="datetimeFigureOut">
              <a:rPr lang="it-IT" smtClean="0"/>
              <a:t>17/09/2014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1" y="394406"/>
            <a:ext cx="2256235" cy="1678517"/>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74DDFB1-2F29-4130-9DC6-A1EAED9B7C86}" type="datetimeFigureOut">
              <a:rPr lang="it-IT" smtClean="0"/>
              <a:t>17/09/2014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934201"/>
            <a:ext cx="4114800" cy="818622"/>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74DDFB1-2F29-4130-9DC6-A1EAED9B7C86}" type="datetimeFigureOut">
              <a:rPr lang="it-IT" smtClean="0"/>
              <a:t>17/09/2014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E5BD73-A3E1-4A51-B008-EAB444CB26E2}"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974DDFB1-2F29-4130-9DC6-A1EAED9B7C86}" type="datetimeFigureOut">
              <a:rPr lang="it-IT" smtClean="0"/>
              <a:t>17/09/2014</a:t>
            </a:fld>
            <a:endParaRPr lang="it-IT"/>
          </a:p>
        </p:txBody>
      </p:sp>
      <p:sp>
        <p:nvSpPr>
          <p:cNvPr id="5" name="Segnaposto piè di pagina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24E5BD73-A3E1-4A51-B008-EAB444CB26E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80728" y="0"/>
            <a:ext cx="4752528" cy="21478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2072680"/>
            <a:ext cx="6858009" cy="8356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844824" y="0"/>
            <a:ext cx="3816424" cy="646331"/>
          </a:xfrm>
          <a:prstGeom prst="rect">
            <a:avLst/>
          </a:prstGeom>
        </p:spPr>
        <p:txBody>
          <a:bodyPr wrap="square">
            <a:spAutoFit/>
          </a:bodyPr>
          <a:lstStyle/>
          <a:p>
            <a:endParaRPr lang="it-IT" dirty="0"/>
          </a:p>
          <a:p>
            <a:r>
              <a:rPr lang="it-IT" b="1" dirty="0">
                <a:solidFill>
                  <a:schemeClr val="bg1">
                    <a:lumMod val="50000"/>
                  </a:schemeClr>
                </a:solidFill>
              </a:rPr>
              <a:t>Che cos’è AQUAMIKE ® </a:t>
            </a:r>
            <a:endParaRPr lang="it-IT" dirty="0">
              <a:solidFill>
                <a:schemeClr val="bg1">
                  <a:lumMod val="50000"/>
                </a:schemeClr>
              </a:solidFill>
            </a:endParaRPr>
          </a:p>
        </p:txBody>
      </p:sp>
      <p:pic>
        <p:nvPicPr>
          <p:cNvPr id="2052" name="Picture 4"/>
          <p:cNvPicPr>
            <a:picLocks noChangeAspect="1" noChangeArrowheads="1"/>
          </p:cNvPicPr>
          <p:nvPr/>
        </p:nvPicPr>
        <p:blipFill>
          <a:blip r:embed="rId2" cstate="print"/>
          <a:srcRect/>
          <a:stretch>
            <a:fillRect/>
          </a:stretch>
        </p:blipFill>
        <p:spPr bwMode="auto">
          <a:xfrm>
            <a:off x="980728" y="920552"/>
            <a:ext cx="4725987" cy="2230437"/>
          </a:xfrm>
          <a:prstGeom prst="rect">
            <a:avLst/>
          </a:prstGeom>
          <a:noFill/>
          <a:ln w="9525">
            <a:noFill/>
            <a:miter lim="800000"/>
            <a:headEnd/>
            <a:tailEnd/>
          </a:ln>
        </p:spPr>
      </p:pic>
      <p:sp>
        <p:nvSpPr>
          <p:cNvPr id="8" name="CasellaDiTesto 7"/>
          <p:cNvSpPr txBox="1"/>
          <p:nvPr/>
        </p:nvSpPr>
        <p:spPr>
          <a:xfrm>
            <a:off x="476673" y="3944888"/>
            <a:ext cx="2520279" cy="3985706"/>
          </a:xfrm>
          <a:prstGeom prst="rect">
            <a:avLst/>
          </a:prstGeom>
          <a:noFill/>
        </p:spPr>
        <p:txBody>
          <a:bodyPr wrap="square" rtlCol="0">
            <a:spAutoFit/>
          </a:bodyPr>
          <a:lstStyle/>
          <a:p>
            <a:endParaRPr lang="it-IT" sz="1100" dirty="0"/>
          </a:p>
          <a:p>
            <a:pPr algn="just"/>
            <a:r>
              <a:rPr lang="it-IT" sz="1100" dirty="0">
                <a:solidFill>
                  <a:schemeClr val="bg1">
                    <a:lumMod val="50000"/>
                  </a:schemeClr>
                </a:solidFill>
              </a:rPr>
              <a:t>AQUAMIKE è un semplice dispositivo che permette al degente di essere autonomo, permettendogli di bere in qualsiasi momento senza usare le mani e senza aver bisogno dell’intervento di operatori o familiari. Con AQUAMIKE il degente, o il portatore di handicap, non è costretto a compiere movimenti che potrebbero essere per lui impossibili o inopportuni, ed è libero di bere da solo quando ne ha effettivamente bisogno. </a:t>
            </a:r>
          </a:p>
          <a:p>
            <a:pPr algn="just"/>
            <a:r>
              <a:rPr lang="it-IT" sz="1100" dirty="0">
                <a:solidFill>
                  <a:schemeClr val="bg1">
                    <a:lumMod val="50000"/>
                  </a:schemeClr>
                </a:solidFill>
              </a:rPr>
              <a:t>AQUAMIKE può essere utilizzato sia per l’acqua che per una bevanda calda, con un beccuccio </a:t>
            </a:r>
            <a:r>
              <a:rPr lang="it-IT" sz="1100" dirty="0" smtClean="0">
                <a:solidFill>
                  <a:schemeClr val="bg1">
                    <a:lumMod val="50000"/>
                  </a:schemeClr>
                </a:solidFill>
              </a:rPr>
              <a:t>mono paziente </a:t>
            </a:r>
            <a:r>
              <a:rPr lang="it-IT" sz="1100" dirty="0">
                <a:solidFill>
                  <a:schemeClr val="bg1">
                    <a:lumMod val="50000"/>
                  </a:schemeClr>
                </a:solidFill>
              </a:rPr>
              <a:t>sanitizzato che assicura sempre la massima igiene e praticità. </a:t>
            </a:r>
          </a:p>
          <a:p>
            <a:pPr algn="just"/>
            <a:r>
              <a:rPr lang="it-IT" sz="1100" dirty="0">
                <a:solidFill>
                  <a:schemeClr val="bg1">
                    <a:lumMod val="50000"/>
                  </a:schemeClr>
                </a:solidFill>
              </a:rPr>
              <a:t>AQUAMIKE si applica facilmente al letto o ad una qualsiasi sedia a rotelle. E’ richiudibile, elegante, leggero ma allo stesso tempo molto robusto: progettato e realizzato completamente in Italia con materiali di prima qualità.</a:t>
            </a:r>
          </a:p>
        </p:txBody>
      </p:sp>
      <p:sp>
        <p:nvSpPr>
          <p:cNvPr id="9" name="CasellaDiTesto 8"/>
          <p:cNvSpPr txBox="1"/>
          <p:nvPr/>
        </p:nvSpPr>
        <p:spPr>
          <a:xfrm>
            <a:off x="3501008" y="3944888"/>
            <a:ext cx="2520280" cy="3816429"/>
          </a:xfrm>
          <a:prstGeom prst="rect">
            <a:avLst/>
          </a:prstGeom>
          <a:noFill/>
        </p:spPr>
        <p:txBody>
          <a:bodyPr wrap="square" rtlCol="0">
            <a:spAutoFit/>
          </a:bodyPr>
          <a:lstStyle/>
          <a:p>
            <a:endParaRPr lang="it-IT" sz="1100" dirty="0"/>
          </a:p>
          <a:p>
            <a:pPr algn="just"/>
            <a:r>
              <a:rPr lang="it-IT" sz="1100" dirty="0">
                <a:solidFill>
                  <a:schemeClr val="bg1">
                    <a:lumMod val="50000"/>
                  </a:schemeClr>
                </a:solidFill>
              </a:rPr>
              <a:t>AQUAMIKE solleva il personale paramedico ed i familiari da un’incombenza non trascurabile, migliorando il livello di servizio al degente. </a:t>
            </a:r>
            <a:endParaRPr lang="it-IT" sz="1100" dirty="0" smtClean="0">
              <a:solidFill>
                <a:schemeClr val="bg1">
                  <a:lumMod val="50000"/>
                </a:schemeClr>
              </a:solidFill>
            </a:endParaRPr>
          </a:p>
          <a:p>
            <a:pPr algn="just"/>
            <a:endParaRPr lang="it-IT" sz="1100" dirty="0">
              <a:solidFill>
                <a:schemeClr val="bg1">
                  <a:lumMod val="50000"/>
                </a:schemeClr>
              </a:solidFill>
            </a:endParaRPr>
          </a:p>
          <a:p>
            <a:pPr algn="just"/>
            <a:r>
              <a:rPr lang="it-IT" sz="1100" dirty="0">
                <a:solidFill>
                  <a:schemeClr val="bg1">
                    <a:lumMod val="50000"/>
                  </a:schemeClr>
                </a:solidFill>
              </a:rPr>
              <a:t>AQUAMIKE garantisce un elevato standard di </a:t>
            </a:r>
            <a:r>
              <a:rPr lang="it-IT" sz="1100" dirty="0" smtClean="0">
                <a:solidFill>
                  <a:schemeClr val="bg1">
                    <a:lumMod val="50000"/>
                  </a:schemeClr>
                </a:solidFill>
              </a:rPr>
              <a:t>igiene </a:t>
            </a:r>
            <a:r>
              <a:rPr lang="it-IT" sz="1100" dirty="0">
                <a:solidFill>
                  <a:schemeClr val="bg1">
                    <a:lumMod val="50000"/>
                  </a:schemeClr>
                </a:solidFill>
              </a:rPr>
              <a:t>in quanto elimina i bicchieri che, appoggiati per molte ore sui comodini, possono diventare facilmente ricettacolo di germi e virus. Impedisce inoltre che il degente possa scambiare il bicchiere della bevanda con quello di un eventuale farmaco o con quello del vicino di letto, ed elimina totalmente il consumo di bicchieri di plastica da smaltire. </a:t>
            </a:r>
            <a:endParaRPr lang="it-IT" sz="1100" dirty="0" smtClean="0">
              <a:solidFill>
                <a:schemeClr val="bg1">
                  <a:lumMod val="50000"/>
                </a:schemeClr>
              </a:solidFill>
            </a:endParaRPr>
          </a:p>
          <a:p>
            <a:pPr algn="just"/>
            <a:endParaRPr lang="it-IT" sz="1100" dirty="0">
              <a:solidFill>
                <a:schemeClr val="bg1">
                  <a:lumMod val="50000"/>
                </a:schemeClr>
              </a:solidFill>
            </a:endParaRPr>
          </a:p>
          <a:p>
            <a:pPr algn="just"/>
            <a:r>
              <a:rPr lang="it-IT" sz="1100" dirty="0">
                <a:solidFill>
                  <a:schemeClr val="bg1">
                    <a:lumMod val="50000"/>
                  </a:schemeClr>
                </a:solidFill>
              </a:rPr>
              <a:t>AQUAMIKE è commercializzato in tutto il mondo attraverso una rete di Distributori Autorizzati.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60848" y="200472"/>
            <a:ext cx="3429000" cy="646331"/>
          </a:xfrm>
          <a:prstGeom prst="rect">
            <a:avLst/>
          </a:prstGeom>
        </p:spPr>
        <p:txBody>
          <a:bodyPr>
            <a:spAutoFit/>
          </a:bodyPr>
          <a:lstStyle/>
          <a:p>
            <a:endParaRPr lang="it-IT" dirty="0"/>
          </a:p>
          <a:p>
            <a:r>
              <a:rPr lang="it-IT" b="1" dirty="0">
                <a:solidFill>
                  <a:schemeClr val="bg1">
                    <a:lumMod val="50000"/>
                  </a:schemeClr>
                </a:solidFill>
              </a:rPr>
              <a:t>Perché </a:t>
            </a:r>
            <a:r>
              <a:rPr lang="it-IT" b="1" dirty="0" err="1">
                <a:solidFill>
                  <a:schemeClr val="bg1">
                    <a:lumMod val="50000"/>
                  </a:schemeClr>
                </a:solidFill>
              </a:rPr>
              <a:t>AQUAMIKE®</a:t>
            </a:r>
            <a:r>
              <a:rPr lang="it-IT" b="1" dirty="0">
                <a:solidFill>
                  <a:schemeClr val="bg1">
                    <a:lumMod val="50000"/>
                  </a:schemeClr>
                </a:solidFill>
              </a:rPr>
              <a:t> </a:t>
            </a:r>
            <a:endParaRPr lang="it-IT" dirty="0">
              <a:solidFill>
                <a:schemeClr val="bg1">
                  <a:lumMod val="50000"/>
                </a:schemeClr>
              </a:solidFill>
            </a:endParaRPr>
          </a:p>
        </p:txBody>
      </p:sp>
      <p:sp>
        <p:nvSpPr>
          <p:cNvPr id="5" name="Rettangolo 4"/>
          <p:cNvSpPr/>
          <p:nvPr/>
        </p:nvSpPr>
        <p:spPr>
          <a:xfrm>
            <a:off x="404664" y="920552"/>
            <a:ext cx="6048672" cy="1723549"/>
          </a:xfrm>
          <a:prstGeom prst="rect">
            <a:avLst/>
          </a:prstGeom>
        </p:spPr>
        <p:txBody>
          <a:bodyPr wrap="square">
            <a:spAutoFit/>
          </a:bodyPr>
          <a:lstStyle/>
          <a:p>
            <a:pPr algn="just"/>
            <a:endParaRPr lang="it-IT" dirty="0"/>
          </a:p>
          <a:p>
            <a:pPr algn="just"/>
            <a:r>
              <a:rPr lang="it-IT" sz="1100" dirty="0">
                <a:solidFill>
                  <a:schemeClr val="bg1">
                    <a:lumMod val="50000"/>
                  </a:schemeClr>
                </a:solidFill>
              </a:rPr>
              <a:t>Con il nuovo, semplice e funzionale AQUAMIKE tutte queste situazioni critiche vengono risolte con indubbi benefici e vantaggi sia per il personale che per l’Ente ospedaliero o assistenziale, ma prima di tutto per il degente o il portatore di handicap: libertà di poter bere da soli quando si ha sete, senza dover aspettare. </a:t>
            </a:r>
          </a:p>
          <a:p>
            <a:pPr algn="just"/>
            <a:r>
              <a:rPr lang="it-IT" sz="1100" dirty="0">
                <a:solidFill>
                  <a:schemeClr val="bg1">
                    <a:lumMod val="50000"/>
                  </a:schemeClr>
                </a:solidFill>
              </a:rPr>
              <a:t>Sicurezza, igiene, comfort, risparmio di tempo e di costi sono i pilastri portanti di questo nuovo e rivoluzionario distributore personale di acqua e bevande calde. Un apparecchio semplice ed economico, adattabile facilmente ad ogni letto e sedia a rotelle. </a:t>
            </a:r>
          </a:p>
          <a:p>
            <a:pPr algn="just"/>
            <a:r>
              <a:rPr lang="it-IT" sz="1100" dirty="0">
                <a:solidFill>
                  <a:schemeClr val="bg1">
                    <a:lumMod val="50000"/>
                  </a:schemeClr>
                </a:solidFill>
              </a:rPr>
              <a:t>Semplicemente geniale. </a:t>
            </a:r>
          </a:p>
        </p:txBody>
      </p:sp>
      <p:pic>
        <p:nvPicPr>
          <p:cNvPr id="3074" name="Picture 2"/>
          <p:cNvPicPr>
            <a:picLocks noChangeAspect="1" noChangeArrowheads="1"/>
          </p:cNvPicPr>
          <p:nvPr/>
        </p:nvPicPr>
        <p:blipFill>
          <a:blip r:embed="rId2" cstate="print"/>
          <a:srcRect/>
          <a:stretch>
            <a:fillRect/>
          </a:stretch>
        </p:blipFill>
        <p:spPr bwMode="auto">
          <a:xfrm>
            <a:off x="476672" y="2720752"/>
            <a:ext cx="3109913" cy="2111375"/>
          </a:xfrm>
          <a:prstGeom prst="rect">
            <a:avLst/>
          </a:prstGeom>
          <a:noFill/>
          <a:ln w="9525">
            <a:noFill/>
            <a:miter lim="800000"/>
            <a:headEnd/>
            <a:tailEnd/>
          </a:ln>
        </p:spPr>
      </p:pic>
      <p:sp>
        <p:nvSpPr>
          <p:cNvPr id="7" name="CasellaDiTesto 6"/>
          <p:cNvSpPr txBox="1"/>
          <p:nvPr/>
        </p:nvSpPr>
        <p:spPr>
          <a:xfrm>
            <a:off x="3717033" y="2504728"/>
            <a:ext cx="2736303" cy="6017032"/>
          </a:xfrm>
          <a:prstGeom prst="rect">
            <a:avLst/>
          </a:prstGeom>
          <a:noFill/>
        </p:spPr>
        <p:txBody>
          <a:bodyPr wrap="square" rtlCol="0">
            <a:spAutoFit/>
          </a:bodyPr>
          <a:lstStyle/>
          <a:p>
            <a:endParaRPr lang="it-IT" sz="1100" dirty="0"/>
          </a:p>
          <a:p>
            <a:pPr algn="just"/>
            <a:endParaRPr lang="it-IT" sz="1100" b="1" dirty="0" smtClean="0">
              <a:solidFill>
                <a:schemeClr val="bg1">
                  <a:lumMod val="50000"/>
                </a:schemeClr>
              </a:solidFill>
            </a:endParaRPr>
          </a:p>
          <a:p>
            <a:pPr algn="just"/>
            <a:endParaRPr lang="it-IT" sz="1100" b="1" dirty="0">
              <a:solidFill>
                <a:schemeClr val="bg1">
                  <a:lumMod val="50000"/>
                </a:schemeClr>
              </a:solidFill>
            </a:endParaRPr>
          </a:p>
          <a:p>
            <a:pPr algn="just"/>
            <a:endParaRPr lang="it-IT" sz="1100" b="1" dirty="0" smtClean="0">
              <a:solidFill>
                <a:schemeClr val="bg1">
                  <a:lumMod val="50000"/>
                </a:schemeClr>
              </a:solidFill>
            </a:endParaRPr>
          </a:p>
          <a:p>
            <a:pPr algn="just"/>
            <a:endParaRPr lang="it-IT" sz="1100" b="1" dirty="0">
              <a:solidFill>
                <a:schemeClr val="bg1">
                  <a:lumMod val="50000"/>
                </a:schemeClr>
              </a:solidFill>
            </a:endParaRPr>
          </a:p>
          <a:p>
            <a:pPr algn="just"/>
            <a:r>
              <a:rPr lang="it-IT" sz="1100" b="1" dirty="0" smtClean="0">
                <a:solidFill>
                  <a:schemeClr val="bg1">
                    <a:lumMod val="50000"/>
                  </a:schemeClr>
                </a:solidFill>
              </a:rPr>
              <a:t>Caratteristiche </a:t>
            </a:r>
            <a:r>
              <a:rPr lang="it-IT" sz="1100" b="1" dirty="0">
                <a:solidFill>
                  <a:schemeClr val="bg1">
                    <a:lumMod val="50000"/>
                  </a:schemeClr>
                </a:solidFill>
              </a:rPr>
              <a:t>tecniche: </a:t>
            </a:r>
            <a:endParaRPr lang="it-IT" sz="1100" b="1" dirty="0" smtClean="0">
              <a:solidFill>
                <a:schemeClr val="bg1">
                  <a:lumMod val="50000"/>
                </a:schemeClr>
              </a:solidFill>
            </a:endParaRPr>
          </a:p>
          <a:p>
            <a:pPr algn="just"/>
            <a:endParaRPr lang="it-IT" sz="1100" b="1" dirty="0">
              <a:solidFill>
                <a:schemeClr val="bg1">
                  <a:lumMod val="50000"/>
                </a:schemeClr>
              </a:solidFill>
            </a:endParaRPr>
          </a:p>
          <a:p>
            <a:pPr algn="just"/>
            <a:r>
              <a:rPr lang="it-IT" sz="1100" dirty="0" smtClean="0">
                <a:solidFill>
                  <a:schemeClr val="bg1">
                    <a:lumMod val="50000"/>
                  </a:schemeClr>
                </a:solidFill>
              </a:rPr>
              <a:t>Corpo </a:t>
            </a:r>
            <a:r>
              <a:rPr lang="it-IT" sz="1100" dirty="0">
                <a:solidFill>
                  <a:schemeClr val="bg1">
                    <a:lumMod val="50000"/>
                  </a:schemeClr>
                </a:solidFill>
              </a:rPr>
              <a:t>principale stampato ad iniezione in nylon rinforzato, agganciabile al tubo </a:t>
            </a:r>
            <a:r>
              <a:rPr lang="it-IT" sz="1100" dirty="0" err="1">
                <a:solidFill>
                  <a:schemeClr val="bg1">
                    <a:lumMod val="50000"/>
                  </a:schemeClr>
                </a:solidFill>
              </a:rPr>
              <a:t>solleva-pazienti</a:t>
            </a:r>
            <a:r>
              <a:rPr lang="it-IT" sz="1100" dirty="0">
                <a:solidFill>
                  <a:schemeClr val="bg1">
                    <a:lumMod val="50000"/>
                  </a:schemeClr>
                </a:solidFill>
              </a:rPr>
              <a:t> situato a fianco della testiera del letto mediante un morsetto universale da 25 a 50 mm di diametro per tubi tondi, quadrati o ovali. (Nel caso in cui il letto non sia fornito del suddetto tubo, possiamo fornirne noi uno di lunghezza massima di 70 cm). Il supporto inoltre ha la possibilità di ruotare a 360° per l’applicazione a qualsiasi tubo </a:t>
            </a:r>
            <a:r>
              <a:rPr lang="it-IT" sz="1100" dirty="0" err="1">
                <a:solidFill>
                  <a:schemeClr val="bg1">
                    <a:lumMod val="50000"/>
                  </a:schemeClr>
                </a:solidFill>
              </a:rPr>
              <a:t>alza-pazienti</a:t>
            </a:r>
            <a:r>
              <a:rPr lang="it-IT" sz="1100" dirty="0">
                <a:solidFill>
                  <a:schemeClr val="bg1">
                    <a:lumMod val="50000"/>
                  </a:schemeClr>
                </a:solidFill>
              </a:rPr>
              <a:t>, è possibile montarlo anche alla testiera del letto. </a:t>
            </a:r>
            <a:endParaRPr lang="it-IT" sz="1100" dirty="0" smtClean="0">
              <a:solidFill>
                <a:schemeClr val="bg1">
                  <a:lumMod val="50000"/>
                </a:schemeClr>
              </a:solidFill>
            </a:endParaRPr>
          </a:p>
          <a:p>
            <a:pPr algn="just"/>
            <a:endParaRPr lang="it-IT" sz="1100" dirty="0">
              <a:solidFill>
                <a:schemeClr val="bg1">
                  <a:lumMod val="50000"/>
                </a:schemeClr>
              </a:solidFill>
            </a:endParaRPr>
          </a:p>
          <a:p>
            <a:pPr algn="just"/>
            <a:r>
              <a:rPr lang="it-IT" sz="1100" dirty="0">
                <a:solidFill>
                  <a:schemeClr val="bg1">
                    <a:lumMod val="50000"/>
                  </a:schemeClr>
                </a:solidFill>
              </a:rPr>
              <a:t>Supporto bottiglia richiudibile in grado di alloggiare bottiglie o contenitori sia di materiale plastico (PET) sia vetroso aventi capacità da 500 a 1500 ml. </a:t>
            </a:r>
            <a:endParaRPr lang="it-IT" sz="1100" dirty="0" smtClean="0">
              <a:solidFill>
                <a:schemeClr val="bg1">
                  <a:lumMod val="50000"/>
                </a:schemeClr>
              </a:solidFill>
            </a:endParaRPr>
          </a:p>
          <a:p>
            <a:pPr algn="just"/>
            <a:endParaRPr lang="it-IT" sz="1100" dirty="0">
              <a:solidFill>
                <a:schemeClr val="bg1">
                  <a:lumMod val="50000"/>
                </a:schemeClr>
              </a:solidFill>
            </a:endParaRPr>
          </a:p>
          <a:p>
            <a:pPr algn="just"/>
            <a:r>
              <a:rPr lang="it-IT" sz="1100" dirty="0">
                <a:solidFill>
                  <a:schemeClr val="bg1">
                    <a:lumMod val="50000"/>
                  </a:schemeClr>
                </a:solidFill>
              </a:rPr>
              <a:t>Asta porta cannula in acciaio inox </a:t>
            </a:r>
            <a:r>
              <a:rPr lang="it-IT" sz="1100" dirty="0" err="1">
                <a:solidFill>
                  <a:schemeClr val="bg1">
                    <a:lumMod val="50000"/>
                  </a:schemeClr>
                </a:solidFill>
              </a:rPr>
              <a:t>aisi</a:t>
            </a:r>
            <a:r>
              <a:rPr lang="it-IT" sz="1100" dirty="0">
                <a:solidFill>
                  <a:schemeClr val="bg1">
                    <a:lumMod val="50000"/>
                  </a:schemeClr>
                </a:solidFill>
              </a:rPr>
              <a:t> 316 lucidato regolabile a 5 diverse altezze. </a:t>
            </a:r>
          </a:p>
          <a:p>
            <a:pPr algn="just"/>
            <a:endParaRPr lang="it-IT" sz="1100" dirty="0" smtClean="0">
              <a:solidFill>
                <a:schemeClr val="bg1">
                  <a:lumMod val="50000"/>
                </a:schemeClr>
              </a:solidFill>
            </a:endParaRPr>
          </a:p>
          <a:p>
            <a:pPr algn="just"/>
            <a:endParaRPr lang="it-IT" sz="1100" dirty="0" smtClean="0">
              <a:solidFill>
                <a:schemeClr val="bg1">
                  <a:lumMod val="50000"/>
                </a:schemeClr>
              </a:solidFill>
            </a:endParaRPr>
          </a:p>
          <a:p>
            <a:pPr algn="just"/>
            <a:r>
              <a:rPr lang="it-IT" sz="1100" dirty="0" smtClean="0">
                <a:solidFill>
                  <a:schemeClr val="bg1">
                    <a:lumMod val="50000"/>
                  </a:schemeClr>
                </a:solidFill>
              </a:rPr>
              <a:t>Cannula </a:t>
            </a:r>
            <a:r>
              <a:rPr lang="it-IT" sz="1100" dirty="0">
                <a:solidFill>
                  <a:schemeClr val="bg1">
                    <a:lumMod val="50000"/>
                  </a:schemeClr>
                </a:solidFill>
              </a:rPr>
              <a:t>composta da due elementi </a:t>
            </a:r>
            <a:r>
              <a:rPr lang="it-IT" sz="1100" dirty="0" err="1">
                <a:solidFill>
                  <a:schemeClr val="bg1">
                    <a:lumMod val="50000"/>
                  </a:schemeClr>
                </a:solidFill>
              </a:rPr>
              <a:t>monopaziente</a:t>
            </a:r>
            <a:r>
              <a:rPr lang="it-IT" sz="1100" dirty="0">
                <a:solidFill>
                  <a:schemeClr val="bg1">
                    <a:lumMod val="50000"/>
                  </a:schemeClr>
                </a:solidFill>
              </a:rPr>
              <a:t> imbustati igienicamente: </a:t>
            </a:r>
          </a:p>
          <a:p>
            <a:pPr algn="just"/>
            <a:r>
              <a:rPr lang="it-IT" sz="1100" dirty="0">
                <a:solidFill>
                  <a:schemeClr val="bg1">
                    <a:lumMod val="50000"/>
                  </a:schemeClr>
                </a:solidFill>
              </a:rPr>
              <a:t>- cannula rigida con tappo universale per bottiglie in PET e vetro. </a:t>
            </a:r>
          </a:p>
          <a:p>
            <a:pPr algn="just"/>
            <a:r>
              <a:rPr lang="it-IT" sz="1100" dirty="0">
                <a:solidFill>
                  <a:schemeClr val="bg1">
                    <a:lumMod val="50000"/>
                  </a:schemeClr>
                </a:solidFill>
              </a:rPr>
              <a:t>- cannula morbida con morso in silicone antigoccia</a:t>
            </a:r>
          </a:p>
        </p:txBody>
      </p:sp>
      <p:pic>
        <p:nvPicPr>
          <p:cNvPr id="8" name="Picture 3"/>
          <p:cNvPicPr>
            <a:picLocks noChangeAspect="1" noChangeArrowheads="1"/>
          </p:cNvPicPr>
          <p:nvPr/>
        </p:nvPicPr>
        <p:blipFill>
          <a:blip r:embed="rId3" cstate="print"/>
          <a:srcRect/>
          <a:stretch>
            <a:fillRect/>
          </a:stretch>
        </p:blipFill>
        <p:spPr bwMode="auto">
          <a:xfrm>
            <a:off x="476672" y="5025009"/>
            <a:ext cx="3096344" cy="208362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476672" y="7257256"/>
            <a:ext cx="3096344" cy="208097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20888" y="-303584"/>
            <a:ext cx="3429000" cy="1231106"/>
          </a:xfrm>
          <a:prstGeom prst="rect">
            <a:avLst/>
          </a:prstGeom>
        </p:spPr>
        <p:txBody>
          <a:bodyPr>
            <a:spAutoFit/>
          </a:bodyPr>
          <a:lstStyle/>
          <a:p>
            <a:endParaRPr lang="it-IT" dirty="0"/>
          </a:p>
          <a:p>
            <a:endParaRPr lang="it-IT" dirty="0"/>
          </a:p>
          <a:p>
            <a:r>
              <a:rPr lang="it-IT" b="1" dirty="0">
                <a:solidFill>
                  <a:schemeClr val="bg1">
                    <a:lumMod val="50000"/>
                  </a:schemeClr>
                </a:solidFill>
              </a:rPr>
              <a:t>Dove si usa </a:t>
            </a:r>
          </a:p>
          <a:p>
            <a:r>
              <a:rPr lang="it-IT" b="1" dirty="0" err="1">
                <a:solidFill>
                  <a:schemeClr val="bg1">
                    <a:lumMod val="50000"/>
                  </a:schemeClr>
                </a:solidFill>
              </a:rPr>
              <a:t>AQUAMIKE®</a:t>
            </a:r>
            <a:r>
              <a:rPr lang="it-IT" b="1" dirty="0">
                <a:solidFill>
                  <a:schemeClr val="bg1">
                    <a:lumMod val="50000"/>
                  </a:schemeClr>
                </a:solidFill>
              </a:rPr>
              <a:t> </a:t>
            </a:r>
            <a:endParaRPr lang="it-IT" dirty="0">
              <a:solidFill>
                <a:schemeClr val="bg1">
                  <a:lumMod val="50000"/>
                </a:schemeClr>
              </a:solidFill>
            </a:endParaRPr>
          </a:p>
        </p:txBody>
      </p:sp>
      <p:sp>
        <p:nvSpPr>
          <p:cNvPr id="5" name="Rettangolo 4"/>
          <p:cNvSpPr/>
          <p:nvPr/>
        </p:nvSpPr>
        <p:spPr>
          <a:xfrm>
            <a:off x="404664" y="920552"/>
            <a:ext cx="3384376" cy="6463308"/>
          </a:xfrm>
          <a:prstGeom prst="rect">
            <a:avLst/>
          </a:prstGeom>
        </p:spPr>
        <p:txBody>
          <a:bodyPr wrap="square">
            <a:spAutoFit/>
          </a:bodyPr>
          <a:lstStyle/>
          <a:p>
            <a:pPr algn="just"/>
            <a:endParaRPr lang="it-IT" dirty="0"/>
          </a:p>
          <a:p>
            <a:endParaRPr lang="it-IT" sz="1100" dirty="0"/>
          </a:p>
          <a:p>
            <a:pPr algn="just"/>
            <a:r>
              <a:rPr lang="it-IT" sz="1100" dirty="0">
                <a:solidFill>
                  <a:schemeClr val="bg1">
                    <a:lumMod val="50000"/>
                  </a:schemeClr>
                </a:solidFill>
              </a:rPr>
              <a:t>L’uso di </a:t>
            </a:r>
            <a:r>
              <a:rPr lang="it-IT" sz="1100" b="1" dirty="0">
                <a:solidFill>
                  <a:schemeClr val="bg1">
                    <a:lumMod val="50000"/>
                  </a:schemeClr>
                </a:solidFill>
              </a:rPr>
              <a:t>AQUAMIKE è particolarmente indicato nei seguenti casi: </a:t>
            </a:r>
            <a:endParaRPr lang="it-IT" sz="1100" b="1" dirty="0" smtClean="0">
              <a:solidFill>
                <a:schemeClr val="bg1">
                  <a:lumMod val="50000"/>
                </a:schemeClr>
              </a:solidFill>
            </a:endParaRPr>
          </a:p>
          <a:p>
            <a:pPr algn="just"/>
            <a:endParaRPr lang="it-IT" sz="1100" b="1" dirty="0" smtClean="0">
              <a:solidFill>
                <a:schemeClr val="bg1">
                  <a:lumMod val="50000"/>
                </a:schemeClr>
              </a:solidFill>
            </a:endParaRPr>
          </a:p>
          <a:p>
            <a:pPr algn="just"/>
            <a:endParaRPr lang="it-IT" sz="1100" b="1" dirty="0">
              <a:solidFill>
                <a:schemeClr val="bg1">
                  <a:lumMod val="50000"/>
                </a:schemeClr>
              </a:solidFill>
            </a:endParaRPr>
          </a:p>
          <a:p>
            <a:pPr algn="just"/>
            <a:r>
              <a:rPr lang="it-IT" sz="1100" dirty="0">
                <a:solidFill>
                  <a:schemeClr val="bg1">
                    <a:lumMod val="50000"/>
                  </a:schemeClr>
                </a:solidFill>
              </a:rPr>
              <a:t>• Degenti con difficoltà motorie che vogliono bere durante la notte o in momenti della giornata nei quali il personale è particolarmente impegnato. </a:t>
            </a:r>
            <a:endParaRPr lang="it-IT" sz="1100" dirty="0" smtClean="0">
              <a:solidFill>
                <a:schemeClr val="bg1">
                  <a:lumMod val="50000"/>
                </a:schemeClr>
              </a:solidFill>
            </a:endParaRPr>
          </a:p>
          <a:p>
            <a:pPr algn="just"/>
            <a:endParaRPr lang="it-IT" sz="1100" dirty="0">
              <a:solidFill>
                <a:schemeClr val="bg1">
                  <a:lumMod val="50000"/>
                </a:schemeClr>
              </a:solidFill>
            </a:endParaRPr>
          </a:p>
          <a:p>
            <a:pPr algn="just"/>
            <a:r>
              <a:rPr lang="it-IT" sz="1100" dirty="0">
                <a:solidFill>
                  <a:schemeClr val="bg1">
                    <a:lumMod val="50000"/>
                  </a:schemeClr>
                </a:solidFill>
              </a:rPr>
              <a:t>• Degenti che devono bere notevoli quantità di acqua, giorno e notte. Questo obbliga a riempire il bicchiere più volte, magari di notte quando si è in condizioni di scarsa illuminazione. </a:t>
            </a:r>
            <a:endParaRPr lang="it-IT" sz="1100" dirty="0" smtClean="0">
              <a:solidFill>
                <a:schemeClr val="bg1">
                  <a:lumMod val="50000"/>
                </a:schemeClr>
              </a:solidFill>
            </a:endParaRPr>
          </a:p>
          <a:p>
            <a:pPr algn="just"/>
            <a:endParaRPr lang="it-IT" sz="1100" dirty="0">
              <a:solidFill>
                <a:schemeClr val="bg1">
                  <a:lumMod val="50000"/>
                </a:schemeClr>
              </a:solidFill>
            </a:endParaRPr>
          </a:p>
          <a:p>
            <a:pPr algn="just"/>
            <a:r>
              <a:rPr lang="it-IT" sz="1100" dirty="0">
                <a:solidFill>
                  <a:schemeClr val="bg1">
                    <a:lumMod val="50000"/>
                  </a:schemeClr>
                </a:solidFill>
              </a:rPr>
              <a:t>• Degenti che, dopo un’attesa prolungata, tentano di bere da soli. In questo caso possono insorgere fastidiosi incidenti, in quanto il degente, impedito nel movimento, non riesce ad afferrare bene il bicchiere e lo fa cadere, molto spesso dopo averlo riempito. Oppure rovescia il bicchiere su di sé o sulle lenzuola prima di portarlo alla bocca, costringendo il personale paramedico a pulire, o peggio ancora, a spostare il paziente e cambiare pigiama e lenzuola, con notevole aggravio di lavoro. Nei casi più sfortunati il paziente può anche cadere dal letto, con conseguenze immaginabili. </a:t>
            </a:r>
            <a:endParaRPr lang="it-IT" sz="1100" dirty="0" smtClean="0">
              <a:solidFill>
                <a:schemeClr val="bg1">
                  <a:lumMod val="50000"/>
                </a:schemeClr>
              </a:solidFill>
            </a:endParaRPr>
          </a:p>
          <a:p>
            <a:pPr algn="just"/>
            <a:endParaRPr lang="it-IT" sz="1100" dirty="0">
              <a:solidFill>
                <a:schemeClr val="bg1">
                  <a:lumMod val="50000"/>
                </a:schemeClr>
              </a:solidFill>
            </a:endParaRPr>
          </a:p>
          <a:p>
            <a:pPr algn="just"/>
            <a:r>
              <a:rPr lang="it-IT" sz="1100" dirty="0">
                <a:solidFill>
                  <a:schemeClr val="bg1">
                    <a:lumMod val="50000"/>
                  </a:schemeClr>
                </a:solidFill>
              </a:rPr>
              <a:t>• Degenti che non possono muovere perfettamente le braccia per diverse ore perché si stanno sottoponendo a terapie farmacologiche mediante flebo. In questo caso si possono strappare gli aghi provocando ferite anche gravi. </a:t>
            </a:r>
            <a:endParaRPr lang="it-IT" sz="1100" dirty="0" smtClean="0">
              <a:solidFill>
                <a:schemeClr val="bg1">
                  <a:lumMod val="50000"/>
                </a:schemeClr>
              </a:solidFill>
            </a:endParaRPr>
          </a:p>
          <a:p>
            <a:pPr algn="just"/>
            <a:endParaRPr lang="it-IT" sz="1100" dirty="0">
              <a:solidFill>
                <a:schemeClr val="bg1">
                  <a:lumMod val="50000"/>
                </a:schemeClr>
              </a:solidFill>
            </a:endParaRPr>
          </a:p>
          <a:p>
            <a:pPr algn="just"/>
            <a:r>
              <a:rPr lang="it-IT" sz="1100" dirty="0">
                <a:solidFill>
                  <a:schemeClr val="bg1">
                    <a:lumMod val="50000"/>
                  </a:schemeClr>
                </a:solidFill>
              </a:rPr>
              <a:t>• Degenti con fasciature o ingessature che impediscono l’utilizzo degli arti superiori per lunghi periodi. </a:t>
            </a:r>
          </a:p>
          <a:p>
            <a:pPr algn="just"/>
            <a:r>
              <a:rPr lang="it-IT" sz="1100" dirty="0">
                <a:solidFill>
                  <a:schemeClr val="bg1">
                    <a:lumMod val="50000"/>
                  </a:schemeClr>
                </a:solidFill>
              </a:rPr>
              <a:t>• Persone con handicap di vario tipo che impediscono loro di bere da sole utilizzando braccia e mani. </a:t>
            </a:r>
          </a:p>
        </p:txBody>
      </p:sp>
      <p:pic>
        <p:nvPicPr>
          <p:cNvPr id="4098" name="Picture 2"/>
          <p:cNvPicPr>
            <a:picLocks noChangeAspect="1" noChangeArrowheads="1"/>
          </p:cNvPicPr>
          <p:nvPr/>
        </p:nvPicPr>
        <p:blipFill>
          <a:blip r:embed="rId2" cstate="print"/>
          <a:srcRect/>
          <a:stretch>
            <a:fillRect/>
          </a:stretch>
        </p:blipFill>
        <p:spPr bwMode="auto">
          <a:xfrm>
            <a:off x="4221088" y="1208584"/>
            <a:ext cx="2376264" cy="242290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221089" y="3872880"/>
            <a:ext cx="2376264" cy="2433001"/>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221088" y="6681192"/>
            <a:ext cx="2376264" cy="2448272"/>
          </a:xfrm>
          <a:prstGeom prst="rect">
            <a:avLst/>
          </a:prstGeom>
          <a:noFill/>
          <a:ln w="9525">
            <a:noFill/>
            <a:miter lim="800000"/>
            <a:headEnd/>
            <a:tailEnd/>
          </a:ln>
        </p:spPr>
      </p:pic>
      <p:sp>
        <p:nvSpPr>
          <p:cNvPr id="12" name="Rettangolo 11"/>
          <p:cNvSpPr/>
          <p:nvPr/>
        </p:nvSpPr>
        <p:spPr>
          <a:xfrm>
            <a:off x="908720" y="7401272"/>
            <a:ext cx="3429000" cy="553998"/>
          </a:xfrm>
          <a:prstGeom prst="rect">
            <a:avLst/>
          </a:prstGeom>
        </p:spPr>
        <p:txBody>
          <a:bodyPr>
            <a:spAutoFit/>
          </a:bodyPr>
          <a:lstStyle/>
          <a:p>
            <a:endParaRPr lang="it-IT" dirty="0"/>
          </a:p>
          <a:p>
            <a:r>
              <a:rPr lang="it-IT" sz="1200" dirty="0" smtClean="0">
                <a:solidFill>
                  <a:schemeClr val="bg1">
                    <a:lumMod val="50000"/>
                  </a:schemeClr>
                </a:solidFill>
              </a:rPr>
              <a:t>DISTRIBUITO DA: </a:t>
            </a:r>
            <a:endParaRPr lang="it-IT" sz="1200" dirty="0">
              <a:solidFill>
                <a:schemeClr val="bg1">
                  <a:lumMod val="50000"/>
                </a:schemeClr>
              </a:solidFill>
            </a:endParaRPr>
          </a:p>
        </p:txBody>
      </p:sp>
      <p:pic>
        <p:nvPicPr>
          <p:cNvPr id="13" name="Immagine 12" descr="LOGO.jpg"/>
          <p:cNvPicPr>
            <a:picLocks noChangeAspect="1"/>
          </p:cNvPicPr>
          <p:nvPr/>
        </p:nvPicPr>
        <p:blipFill>
          <a:blip r:embed="rId5" cstate="print"/>
          <a:stretch>
            <a:fillRect/>
          </a:stretch>
        </p:blipFill>
        <p:spPr>
          <a:xfrm>
            <a:off x="836712" y="8049344"/>
            <a:ext cx="1554857" cy="1098921"/>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776</Words>
  <Application>Microsoft Office PowerPoint</Application>
  <PresentationFormat>A4 (21x29,7 cm)</PresentationFormat>
  <Paragraphs>56</Paragraphs>
  <Slides>4</Slides>
  <Notes>0</Notes>
  <HiddenSlides>0</HiddenSlides>
  <MMClips>0</MMClips>
  <ScaleCrop>false</ScaleCrop>
  <HeadingPairs>
    <vt:vector size="4" baseType="variant">
      <vt:variant>
        <vt:lpstr>Tema</vt:lpstr>
      </vt:variant>
      <vt:variant>
        <vt:i4>1</vt:i4>
      </vt:variant>
      <vt:variant>
        <vt:lpstr>Titoli diapositive</vt:lpstr>
      </vt:variant>
      <vt:variant>
        <vt:i4>4</vt:i4>
      </vt:variant>
    </vt:vector>
  </HeadingPairs>
  <TitlesOfParts>
    <vt:vector size="5" baseType="lpstr">
      <vt:lpstr>Tema di Office</vt:lpstr>
      <vt:lpstr>Diapositiva 1</vt:lpstr>
      <vt:lpstr>Diapositiva 2</vt:lpstr>
      <vt:lpstr>Diapositiva 3</vt:lpstr>
      <vt:lpstr>Diapositiva 4</vt:lpstr>
    </vt:vector>
  </TitlesOfParts>
  <Company>BASTARDS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kastian</dc:creator>
  <cp:lastModifiedBy>kastian</cp:lastModifiedBy>
  <cp:revision>4</cp:revision>
  <dcterms:created xsi:type="dcterms:W3CDTF">2014-09-17T11:17:18Z</dcterms:created>
  <dcterms:modified xsi:type="dcterms:W3CDTF">2014-09-17T11:45:44Z</dcterms:modified>
</cp:coreProperties>
</file>