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Lst>
  <p:sldSz cx="6858000" cy="9906000" type="A4"/>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2416" autoAdjust="0"/>
  </p:normalViewPr>
  <p:slideViewPr>
    <p:cSldViewPr>
      <p:cViewPr>
        <p:scale>
          <a:sx n="93" d="100"/>
          <a:sy n="93" d="100"/>
        </p:scale>
        <p:origin x="-522" y="2718"/>
      </p:cViewPr>
      <p:guideLst>
        <p:guide orient="horz" pos="3120"/>
        <p:guide pos="216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514350" y="3077283"/>
            <a:ext cx="5829300" cy="2123369"/>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3E414AD4-78AB-43D2-A717-C97CA3F17D58}" type="datetimeFigureOut">
              <a:rPr lang="it-IT" smtClean="0"/>
              <a:pPr/>
              <a:t>13/09/2014</a:t>
            </a:fld>
            <a:endParaRPr lang="it-IT" dirty="0"/>
          </a:p>
        </p:txBody>
      </p:sp>
      <p:sp>
        <p:nvSpPr>
          <p:cNvPr id="5" name="Segnaposto piè di pagina 4"/>
          <p:cNvSpPr>
            <a:spLocks noGrp="1"/>
          </p:cNvSpPr>
          <p:nvPr>
            <p:ph type="ftr" sz="quarter" idx="11"/>
          </p:nvPr>
        </p:nvSpPr>
        <p:spPr/>
        <p:txBody>
          <a:bodyPr/>
          <a:lstStyle/>
          <a:p>
            <a:endParaRPr lang="it-IT" dirty="0"/>
          </a:p>
        </p:txBody>
      </p:sp>
      <p:sp>
        <p:nvSpPr>
          <p:cNvPr id="6" name="Segnaposto numero diapositiva 5"/>
          <p:cNvSpPr>
            <a:spLocks noGrp="1"/>
          </p:cNvSpPr>
          <p:nvPr>
            <p:ph type="sldNum" sz="quarter" idx="12"/>
          </p:nvPr>
        </p:nvSpPr>
        <p:spPr/>
        <p:txBody>
          <a:bodyPr/>
          <a:lstStyle/>
          <a:p>
            <a:fld id="{792F1F1E-E902-42C2-ADB8-750F33C2A669}" type="slidenum">
              <a:rPr lang="it-IT" smtClean="0"/>
              <a:pPr/>
              <a:t>‹N›</a:t>
            </a:fld>
            <a:endParaRPr lang="it-IT"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3E414AD4-78AB-43D2-A717-C97CA3F17D58}" type="datetimeFigureOut">
              <a:rPr lang="it-IT" smtClean="0"/>
              <a:pPr/>
              <a:t>13/09/2014</a:t>
            </a:fld>
            <a:endParaRPr lang="it-IT" dirty="0"/>
          </a:p>
        </p:txBody>
      </p:sp>
      <p:sp>
        <p:nvSpPr>
          <p:cNvPr id="5" name="Segnaposto piè di pagina 4"/>
          <p:cNvSpPr>
            <a:spLocks noGrp="1"/>
          </p:cNvSpPr>
          <p:nvPr>
            <p:ph type="ftr" sz="quarter" idx="11"/>
          </p:nvPr>
        </p:nvSpPr>
        <p:spPr/>
        <p:txBody>
          <a:bodyPr/>
          <a:lstStyle/>
          <a:p>
            <a:endParaRPr lang="it-IT" dirty="0"/>
          </a:p>
        </p:txBody>
      </p:sp>
      <p:sp>
        <p:nvSpPr>
          <p:cNvPr id="6" name="Segnaposto numero diapositiva 5"/>
          <p:cNvSpPr>
            <a:spLocks noGrp="1"/>
          </p:cNvSpPr>
          <p:nvPr>
            <p:ph type="sldNum" sz="quarter" idx="12"/>
          </p:nvPr>
        </p:nvSpPr>
        <p:spPr/>
        <p:txBody>
          <a:bodyPr/>
          <a:lstStyle/>
          <a:p>
            <a:fld id="{792F1F1E-E902-42C2-ADB8-750F33C2A669}" type="slidenum">
              <a:rPr lang="it-IT" smtClean="0"/>
              <a:pPr/>
              <a:t>‹N›</a:t>
            </a:fld>
            <a:endParaRPr lang="it-IT"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3729037" y="529697"/>
            <a:ext cx="1157288" cy="1126807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257176" y="529697"/>
            <a:ext cx="3357563" cy="1126807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3E414AD4-78AB-43D2-A717-C97CA3F17D58}" type="datetimeFigureOut">
              <a:rPr lang="it-IT" smtClean="0"/>
              <a:pPr/>
              <a:t>13/09/2014</a:t>
            </a:fld>
            <a:endParaRPr lang="it-IT" dirty="0"/>
          </a:p>
        </p:txBody>
      </p:sp>
      <p:sp>
        <p:nvSpPr>
          <p:cNvPr id="5" name="Segnaposto piè di pagina 4"/>
          <p:cNvSpPr>
            <a:spLocks noGrp="1"/>
          </p:cNvSpPr>
          <p:nvPr>
            <p:ph type="ftr" sz="quarter" idx="11"/>
          </p:nvPr>
        </p:nvSpPr>
        <p:spPr/>
        <p:txBody>
          <a:bodyPr/>
          <a:lstStyle/>
          <a:p>
            <a:endParaRPr lang="it-IT" dirty="0"/>
          </a:p>
        </p:txBody>
      </p:sp>
      <p:sp>
        <p:nvSpPr>
          <p:cNvPr id="6" name="Segnaposto numero diapositiva 5"/>
          <p:cNvSpPr>
            <a:spLocks noGrp="1"/>
          </p:cNvSpPr>
          <p:nvPr>
            <p:ph type="sldNum" sz="quarter" idx="12"/>
          </p:nvPr>
        </p:nvSpPr>
        <p:spPr/>
        <p:txBody>
          <a:bodyPr/>
          <a:lstStyle/>
          <a:p>
            <a:fld id="{792F1F1E-E902-42C2-ADB8-750F33C2A669}" type="slidenum">
              <a:rPr lang="it-IT" smtClean="0"/>
              <a:pPr/>
              <a:t>‹N›</a:t>
            </a:fld>
            <a:endParaRPr lang="it-IT"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3E414AD4-78AB-43D2-A717-C97CA3F17D58}" type="datetimeFigureOut">
              <a:rPr lang="it-IT" smtClean="0"/>
              <a:pPr/>
              <a:t>13/09/2014</a:t>
            </a:fld>
            <a:endParaRPr lang="it-IT" dirty="0"/>
          </a:p>
        </p:txBody>
      </p:sp>
      <p:sp>
        <p:nvSpPr>
          <p:cNvPr id="5" name="Segnaposto piè di pagina 4"/>
          <p:cNvSpPr>
            <a:spLocks noGrp="1"/>
          </p:cNvSpPr>
          <p:nvPr>
            <p:ph type="ftr" sz="quarter" idx="11"/>
          </p:nvPr>
        </p:nvSpPr>
        <p:spPr/>
        <p:txBody>
          <a:bodyPr/>
          <a:lstStyle/>
          <a:p>
            <a:endParaRPr lang="it-IT" dirty="0"/>
          </a:p>
        </p:txBody>
      </p:sp>
      <p:sp>
        <p:nvSpPr>
          <p:cNvPr id="6" name="Segnaposto numero diapositiva 5"/>
          <p:cNvSpPr>
            <a:spLocks noGrp="1"/>
          </p:cNvSpPr>
          <p:nvPr>
            <p:ph type="sldNum" sz="quarter" idx="12"/>
          </p:nvPr>
        </p:nvSpPr>
        <p:spPr/>
        <p:txBody>
          <a:bodyPr/>
          <a:lstStyle/>
          <a:p>
            <a:fld id="{792F1F1E-E902-42C2-ADB8-750F33C2A669}" type="slidenum">
              <a:rPr lang="it-IT" smtClean="0"/>
              <a:pPr/>
              <a:t>‹N›</a:t>
            </a:fld>
            <a:endParaRPr lang="it-IT"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541735" y="6365522"/>
            <a:ext cx="5829300" cy="1967442"/>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541735" y="4198587"/>
            <a:ext cx="5829300" cy="216693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3E414AD4-78AB-43D2-A717-C97CA3F17D58}" type="datetimeFigureOut">
              <a:rPr lang="it-IT" smtClean="0"/>
              <a:pPr/>
              <a:t>13/09/2014</a:t>
            </a:fld>
            <a:endParaRPr lang="it-IT" dirty="0"/>
          </a:p>
        </p:txBody>
      </p:sp>
      <p:sp>
        <p:nvSpPr>
          <p:cNvPr id="5" name="Segnaposto piè di pagina 4"/>
          <p:cNvSpPr>
            <a:spLocks noGrp="1"/>
          </p:cNvSpPr>
          <p:nvPr>
            <p:ph type="ftr" sz="quarter" idx="11"/>
          </p:nvPr>
        </p:nvSpPr>
        <p:spPr/>
        <p:txBody>
          <a:bodyPr/>
          <a:lstStyle/>
          <a:p>
            <a:endParaRPr lang="it-IT" dirty="0"/>
          </a:p>
        </p:txBody>
      </p:sp>
      <p:sp>
        <p:nvSpPr>
          <p:cNvPr id="6" name="Segnaposto numero diapositiva 5"/>
          <p:cNvSpPr>
            <a:spLocks noGrp="1"/>
          </p:cNvSpPr>
          <p:nvPr>
            <p:ph type="sldNum" sz="quarter" idx="12"/>
          </p:nvPr>
        </p:nvSpPr>
        <p:spPr/>
        <p:txBody>
          <a:bodyPr/>
          <a:lstStyle/>
          <a:p>
            <a:fld id="{792F1F1E-E902-42C2-ADB8-750F33C2A669}" type="slidenum">
              <a:rPr lang="it-IT" smtClean="0"/>
              <a:pPr/>
              <a:t>‹N›</a:t>
            </a:fld>
            <a:endParaRPr lang="it-IT"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257176" y="3081867"/>
            <a:ext cx="2257425" cy="871590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2628901" y="3081867"/>
            <a:ext cx="2257425" cy="871590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3E414AD4-78AB-43D2-A717-C97CA3F17D58}" type="datetimeFigureOut">
              <a:rPr lang="it-IT" smtClean="0"/>
              <a:pPr/>
              <a:t>13/09/2014</a:t>
            </a:fld>
            <a:endParaRPr lang="it-IT" dirty="0"/>
          </a:p>
        </p:txBody>
      </p:sp>
      <p:sp>
        <p:nvSpPr>
          <p:cNvPr id="6" name="Segnaposto piè di pagina 5"/>
          <p:cNvSpPr>
            <a:spLocks noGrp="1"/>
          </p:cNvSpPr>
          <p:nvPr>
            <p:ph type="ftr" sz="quarter" idx="11"/>
          </p:nvPr>
        </p:nvSpPr>
        <p:spPr/>
        <p:txBody>
          <a:bodyPr/>
          <a:lstStyle/>
          <a:p>
            <a:endParaRPr lang="it-IT" dirty="0"/>
          </a:p>
        </p:txBody>
      </p:sp>
      <p:sp>
        <p:nvSpPr>
          <p:cNvPr id="7" name="Segnaposto numero diapositiva 6"/>
          <p:cNvSpPr>
            <a:spLocks noGrp="1"/>
          </p:cNvSpPr>
          <p:nvPr>
            <p:ph type="sldNum" sz="quarter" idx="12"/>
          </p:nvPr>
        </p:nvSpPr>
        <p:spPr/>
        <p:txBody>
          <a:bodyPr/>
          <a:lstStyle/>
          <a:p>
            <a:fld id="{792F1F1E-E902-42C2-ADB8-750F33C2A669}" type="slidenum">
              <a:rPr lang="it-IT" smtClean="0"/>
              <a:pPr/>
              <a:t>‹N›</a:t>
            </a:fld>
            <a:endParaRPr lang="it-IT"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342900" y="396699"/>
            <a:ext cx="6172200" cy="1651000"/>
          </a:xfrm>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342900" y="2217385"/>
            <a:ext cx="303014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342900" y="3141486"/>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3483770" y="2217385"/>
            <a:ext cx="303133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3483770" y="3141486"/>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3E414AD4-78AB-43D2-A717-C97CA3F17D58}" type="datetimeFigureOut">
              <a:rPr lang="it-IT" smtClean="0"/>
              <a:pPr/>
              <a:t>13/09/2014</a:t>
            </a:fld>
            <a:endParaRPr lang="it-IT" dirty="0"/>
          </a:p>
        </p:txBody>
      </p:sp>
      <p:sp>
        <p:nvSpPr>
          <p:cNvPr id="8" name="Segnaposto piè di pagina 7"/>
          <p:cNvSpPr>
            <a:spLocks noGrp="1"/>
          </p:cNvSpPr>
          <p:nvPr>
            <p:ph type="ftr" sz="quarter" idx="11"/>
          </p:nvPr>
        </p:nvSpPr>
        <p:spPr/>
        <p:txBody>
          <a:bodyPr/>
          <a:lstStyle/>
          <a:p>
            <a:endParaRPr lang="it-IT" dirty="0"/>
          </a:p>
        </p:txBody>
      </p:sp>
      <p:sp>
        <p:nvSpPr>
          <p:cNvPr id="9" name="Segnaposto numero diapositiva 8"/>
          <p:cNvSpPr>
            <a:spLocks noGrp="1"/>
          </p:cNvSpPr>
          <p:nvPr>
            <p:ph type="sldNum" sz="quarter" idx="12"/>
          </p:nvPr>
        </p:nvSpPr>
        <p:spPr/>
        <p:txBody>
          <a:bodyPr/>
          <a:lstStyle/>
          <a:p>
            <a:fld id="{792F1F1E-E902-42C2-ADB8-750F33C2A669}" type="slidenum">
              <a:rPr lang="it-IT" smtClean="0"/>
              <a:pPr/>
              <a:t>‹N›</a:t>
            </a:fld>
            <a:endParaRPr lang="it-IT"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3E414AD4-78AB-43D2-A717-C97CA3F17D58}" type="datetimeFigureOut">
              <a:rPr lang="it-IT" smtClean="0"/>
              <a:pPr/>
              <a:t>13/09/2014</a:t>
            </a:fld>
            <a:endParaRPr lang="it-IT" dirty="0"/>
          </a:p>
        </p:txBody>
      </p:sp>
      <p:sp>
        <p:nvSpPr>
          <p:cNvPr id="4" name="Segnaposto piè di pagina 3"/>
          <p:cNvSpPr>
            <a:spLocks noGrp="1"/>
          </p:cNvSpPr>
          <p:nvPr>
            <p:ph type="ftr" sz="quarter" idx="11"/>
          </p:nvPr>
        </p:nvSpPr>
        <p:spPr/>
        <p:txBody>
          <a:bodyPr/>
          <a:lstStyle/>
          <a:p>
            <a:endParaRPr lang="it-IT" dirty="0"/>
          </a:p>
        </p:txBody>
      </p:sp>
      <p:sp>
        <p:nvSpPr>
          <p:cNvPr id="5" name="Segnaposto numero diapositiva 4"/>
          <p:cNvSpPr>
            <a:spLocks noGrp="1"/>
          </p:cNvSpPr>
          <p:nvPr>
            <p:ph type="sldNum" sz="quarter" idx="12"/>
          </p:nvPr>
        </p:nvSpPr>
        <p:spPr/>
        <p:txBody>
          <a:bodyPr/>
          <a:lstStyle/>
          <a:p>
            <a:fld id="{792F1F1E-E902-42C2-ADB8-750F33C2A669}" type="slidenum">
              <a:rPr lang="it-IT" smtClean="0"/>
              <a:pPr/>
              <a:t>‹N›</a:t>
            </a:fld>
            <a:endParaRPr lang="it-IT"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3E414AD4-78AB-43D2-A717-C97CA3F17D58}" type="datetimeFigureOut">
              <a:rPr lang="it-IT" smtClean="0"/>
              <a:pPr/>
              <a:t>13/09/2014</a:t>
            </a:fld>
            <a:endParaRPr lang="it-IT" dirty="0"/>
          </a:p>
        </p:txBody>
      </p:sp>
      <p:sp>
        <p:nvSpPr>
          <p:cNvPr id="3" name="Segnaposto piè di pagina 2"/>
          <p:cNvSpPr>
            <a:spLocks noGrp="1"/>
          </p:cNvSpPr>
          <p:nvPr>
            <p:ph type="ftr" sz="quarter" idx="11"/>
          </p:nvPr>
        </p:nvSpPr>
        <p:spPr/>
        <p:txBody>
          <a:bodyPr/>
          <a:lstStyle/>
          <a:p>
            <a:endParaRPr lang="it-IT" dirty="0"/>
          </a:p>
        </p:txBody>
      </p:sp>
      <p:sp>
        <p:nvSpPr>
          <p:cNvPr id="4" name="Segnaposto numero diapositiva 3"/>
          <p:cNvSpPr>
            <a:spLocks noGrp="1"/>
          </p:cNvSpPr>
          <p:nvPr>
            <p:ph type="sldNum" sz="quarter" idx="12"/>
          </p:nvPr>
        </p:nvSpPr>
        <p:spPr/>
        <p:txBody>
          <a:bodyPr/>
          <a:lstStyle/>
          <a:p>
            <a:fld id="{792F1F1E-E902-42C2-ADB8-750F33C2A669}" type="slidenum">
              <a:rPr lang="it-IT" smtClean="0"/>
              <a:pPr/>
              <a:t>‹N›</a:t>
            </a:fld>
            <a:endParaRPr lang="it-IT"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342901" y="394406"/>
            <a:ext cx="2256235" cy="1678517"/>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2681288" y="394406"/>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342901" y="2072923"/>
            <a:ext cx="2256235" cy="67759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3E414AD4-78AB-43D2-A717-C97CA3F17D58}" type="datetimeFigureOut">
              <a:rPr lang="it-IT" smtClean="0"/>
              <a:pPr/>
              <a:t>13/09/2014</a:t>
            </a:fld>
            <a:endParaRPr lang="it-IT" dirty="0"/>
          </a:p>
        </p:txBody>
      </p:sp>
      <p:sp>
        <p:nvSpPr>
          <p:cNvPr id="6" name="Segnaposto piè di pagina 5"/>
          <p:cNvSpPr>
            <a:spLocks noGrp="1"/>
          </p:cNvSpPr>
          <p:nvPr>
            <p:ph type="ftr" sz="quarter" idx="11"/>
          </p:nvPr>
        </p:nvSpPr>
        <p:spPr/>
        <p:txBody>
          <a:bodyPr/>
          <a:lstStyle/>
          <a:p>
            <a:endParaRPr lang="it-IT" dirty="0"/>
          </a:p>
        </p:txBody>
      </p:sp>
      <p:sp>
        <p:nvSpPr>
          <p:cNvPr id="7" name="Segnaposto numero diapositiva 6"/>
          <p:cNvSpPr>
            <a:spLocks noGrp="1"/>
          </p:cNvSpPr>
          <p:nvPr>
            <p:ph type="sldNum" sz="quarter" idx="12"/>
          </p:nvPr>
        </p:nvSpPr>
        <p:spPr/>
        <p:txBody>
          <a:bodyPr/>
          <a:lstStyle/>
          <a:p>
            <a:fld id="{792F1F1E-E902-42C2-ADB8-750F33C2A669}" type="slidenum">
              <a:rPr lang="it-IT" smtClean="0"/>
              <a:pPr/>
              <a:t>‹N›</a:t>
            </a:fld>
            <a:endParaRPr lang="it-IT"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344216" y="6934201"/>
            <a:ext cx="4114800" cy="818622"/>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344216" y="885119"/>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dirty="0"/>
          </a:p>
        </p:txBody>
      </p:sp>
      <p:sp>
        <p:nvSpPr>
          <p:cNvPr id="4" name="Segnaposto testo 3"/>
          <p:cNvSpPr>
            <a:spLocks noGrp="1"/>
          </p:cNvSpPr>
          <p:nvPr>
            <p:ph type="body" sz="half" idx="2"/>
          </p:nvPr>
        </p:nvSpPr>
        <p:spPr>
          <a:xfrm>
            <a:off x="1344216" y="7752823"/>
            <a:ext cx="4114800" cy="11625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3E414AD4-78AB-43D2-A717-C97CA3F17D58}" type="datetimeFigureOut">
              <a:rPr lang="it-IT" smtClean="0"/>
              <a:pPr/>
              <a:t>13/09/2014</a:t>
            </a:fld>
            <a:endParaRPr lang="it-IT" dirty="0"/>
          </a:p>
        </p:txBody>
      </p:sp>
      <p:sp>
        <p:nvSpPr>
          <p:cNvPr id="6" name="Segnaposto piè di pagina 5"/>
          <p:cNvSpPr>
            <a:spLocks noGrp="1"/>
          </p:cNvSpPr>
          <p:nvPr>
            <p:ph type="ftr" sz="quarter" idx="11"/>
          </p:nvPr>
        </p:nvSpPr>
        <p:spPr/>
        <p:txBody>
          <a:bodyPr/>
          <a:lstStyle/>
          <a:p>
            <a:endParaRPr lang="it-IT" dirty="0"/>
          </a:p>
        </p:txBody>
      </p:sp>
      <p:sp>
        <p:nvSpPr>
          <p:cNvPr id="7" name="Segnaposto numero diapositiva 6"/>
          <p:cNvSpPr>
            <a:spLocks noGrp="1"/>
          </p:cNvSpPr>
          <p:nvPr>
            <p:ph type="sldNum" sz="quarter" idx="12"/>
          </p:nvPr>
        </p:nvSpPr>
        <p:spPr/>
        <p:txBody>
          <a:bodyPr/>
          <a:lstStyle/>
          <a:p>
            <a:fld id="{792F1F1E-E902-42C2-ADB8-750F33C2A669}" type="slidenum">
              <a:rPr lang="it-IT" smtClean="0"/>
              <a:pPr/>
              <a:t>‹N›</a:t>
            </a:fld>
            <a:endParaRPr lang="it-IT"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342900" y="2311402"/>
            <a:ext cx="6172200" cy="6537502"/>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342900" y="9181396"/>
            <a:ext cx="1600200" cy="527402"/>
          </a:xfrm>
          <a:prstGeom prst="rect">
            <a:avLst/>
          </a:prstGeom>
        </p:spPr>
        <p:txBody>
          <a:bodyPr vert="horz" lIns="91440" tIns="45720" rIns="91440" bIns="45720" rtlCol="0" anchor="ctr"/>
          <a:lstStyle>
            <a:lvl1pPr algn="l">
              <a:defRPr sz="1200">
                <a:solidFill>
                  <a:schemeClr val="tx1">
                    <a:tint val="75000"/>
                  </a:schemeClr>
                </a:solidFill>
              </a:defRPr>
            </a:lvl1pPr>
          </a:lstStyle>
          <a:p>
            <a:fld id="{3E414AD4-78AB-43D2-A717-C97CA3F17D58}" type="datetimeFigureOut">
              <a:rPr lang="it-IT" smtClean="0"/>
              <a:pPr/>
              <a:t>13/09/2014</a:t>
            </a:fld>
            <a:endParaRPr lang="it-IT" dirty="0"/>
          </a:p>
        </p:txBody>
      </p:sp>
      <p:sp>
        <p:nvSpPr>
          <p:cNvPr id="5" name="Segnaposto piè di pagina 4"/>
          <p:cNvSpPr>
            <a:spLocks noGrp="1"/>
          </p:cNvSpPr>
          <p:nvPr>
            <p:ph type="ftr" sz="quarter" idx="3"/>
          </p:nvPr>
        </p:nvSpPr>
        <p:spPr>
          <a:xfrm>
            <a:off x="2343150" y="9181396"/>
            <a:ext cx="2171700" cy="527402"/>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dirty="0"/>
          </a:p>
        </p:txBody>
      </p:sp>
      <p:sp>
        <p:nvSpPr>
          <p:cNvPr id="6" name="Segnaposto numero diapositiva 5"/>
          <p:cNvSpPr>
            <a:spLocks noGrp="1"/>
          </p:cNvSpPr>
          <p:nvPr>
            <p:ph type="sldNum" sz="quarter" idx="4"/>
          </p:nvPr>
        </p:nvSpPr>
        <p:spPr>
          <a:xfrm>
            <a:off x="4914900" y="9181396"/>
            <a:ext cx="1600200" cy="527402"/>
          </a:xfrm>
          <a:prstGeom prst="rect">
            <a:avLst/>
          </a:prstGeom>
        </p:spPr>
        <p:txBody>
          <a:bodyPr vert="horz" lIns="91440" tIns="45720" rIns="91440" bIns="45720" rtlCol="0" anchor="ctr"/>
          <a:lstStyle>
            <a:lvl1pPr algn="r">
              <a:defRPr sz="1200">
                <a:solidFill>
                  <a:schemeClr val="tx1">
                    <a:tint val="75000"/>
                  </a:schemeClr>
                </a:solidFill>
              </a:defRPr>
            </a:lvl1pPr>
          </a:lstStyle>
          <a:p>
            <a:fld id="{792F1F1E-E902-42C2-ADB8-750F33C2A669}" type="slidenum">
              <a:rPr lang="it-IT" smtClean="0"/>
              <a:pPr/>
              <a:t>‹N›</a:t>
            </a:fld>
            <a:endParaRPr lang="it-IT"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jpe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 Id="rId4" Type="http://schemas.openxmlformats.org/officeDocument/2006/relationships/image" Target="../media/image1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p:cNvSpPr/>
          <p:nvPr/>
        </p:nvSpPr>
        <p:spPr>
          <a:xfrm>
            <a:off x="0" y="-461665"/>
            <a:ext cx="3429000" cy="1077218"/>
          </a:xfrm>
          <a:prstGeom prst="rect">
            <a:avLst/>
          </a:prstGeom>
        </p:spPr>
        <p:txBody>
          <a:bodyPr wrap="square">
            <a:spAutoFit/>
          </a:bodyPr>
          <a:lstStyle/>
          <a:p>
            <a:endParaRPr lang="it-IT" dirty="0"/>
          </a:p>
          <a:p>
            <a:endParaRPr lang="it-IT" dirty="0"/>
          </a:p>
          <a:p>
            <a:r>
              <a:rPr lang="it-IT" dirty="0"/>
              <a:t> </a:t>
            </a:r>
            <a:r>
              <a:rPr lang="it-IT" sz="2800" b="1" dirty="0" smtClean="0">
                <a:solidFill>
                  <a:schemeClr val="bg1">
                    <a:lumMod val="50000"/>
                  </a:schemeClr>
                </a:solidFill>
              </a:rPr>
              <a:t>FEEDING </a:t>
            </a:r>
            <a:r>
              <a:rPr lang="it-IT" sz="2800" b="1" dirty="0">
                <a:solidFill>
                  <a:schemeClr val="bg1">
                    <a:lumMod val="50000"/>
                  </a:schemeClr>
                </a:solidFill>
              </a:rPr>
              <a:t>THERAPY </a:t>
            </a:r>
            <a:endParaRPr lang="it-IT" sz="2800" dirty="0">
              <a:solidFill>
                <a:schemeClr val="bg1">
                  <a:lumMod val="50000"/>
                </a:schemeClr>
              </a:solidFill>
            </a:endParaRPr>
          </a:p>
        </p:txBody>
      </p:sp>
      <p:sp>
        <p:nvSpPr>
          <p:cNvPr id="5" name="Rettangolo 4"/>
          <p:cNvSpPr/>
          <p:nvPr/>
        </p:nvSpPr>
        <p:spPr>
          <a:xfrm>
            <a:off x="0" y="-159568"/>
            <a:ext cx="4221088" cy="923330"/>
          </a:xfrm>
          <a:prstGeom prst="rect">
            <a:avLst/>
          </a:prstGeom>
        </p:spPr>
        <p:txBody>
          <a:bodyPr wrap="square">
            <a:spAutoFit/>
          </a:bodyPr>
          <a:lstStyle/>
          <a:p>
            <a:endParaRPr lang="it-IT" dirty="0"/>
          </a:p>
          <a:p>
            <a:endParaRPr lang="it-IT" dirty="0"/>
          </a:p>
          <a:p>
            <a:r>
              <a:rPr lang="it-IT" dirty="0"/>
              <a:t> </a:t>
            </a:r>
            <a:r>
              <a:rPr lang="it-IT" sz="1400" dirty="0">
                <a:solidFill>
                  <a:schemeClr val="bg1">
                    <a:lumMod val="50000"/>
                  </a:schemeClr>
                </a:solidFill>
              </a:rPr>
              <a:t>Tecnologie Biomedicali </a:t>
            </a:r>
            <a:r>
              <a:rPr lang="it-IT" sz="1400" dirty="0" smtClean="0">
                <a:solidFill>
                  <a:schemeClr val="bg1">
                    <a:lumMod val="50000"/>
                  </a:schemeClr>
                </a:solidFill>
              </a:rPr>
              <a:t>– Terapia Nutrizionale</a:t>
            </a:r>
            <a:endParaRPr lang="it-IT" sz="1400" dirty="0">
              <a:solidFill>
                <a:schemeClr val="bg1">
                  <a:lumMod val="50000"/>
                </a:schemeClr>
              </a:solidFill>
            </a:endParaRPr>
          </a:p>
        </p:txBody>
      </p:sp>
      <p:sp>
        <p:nvSpPr>
          <p:cNvPr id="9" name="Rettangolo 8"/>
          <p:cNvSpPr/>
          <p:nvPr/>
        </p:nvSpPr>
        <p:spPr>
          <a:xfrm>
            <a:off x="2060848" y="2936776"/>
            <a:ext cx="4536504" cy="4455066"/>
          </a:xfrm>
          <a:prstGeom prst="rect">
            <a:avLst/>
          </a:prstGeom>
        </p:spPr>
        <p:txBody>
          <a:bodyPr wrap="square">
            <a:spAutoFit/>
          </a:bodyPr>
          <a:lstStyle/>
          <a:p>
            <a:pPr lvl="0"/>
            <a:r>
              <a:rPr lang="it-IT" sz="1050" b="1" dirty="0" smtClean="0">
                <a:solidFill>
                  <a:schemeClr val="bg1">
                    <a:lumMod val="50000"/>
                  </a:schemeClr>
                </a:solidFill>
              </a:rPr>
              <a:t>Nutrizione: </a:t>
            </a:r>
            <a:r>
              <a:rPr lang="it-IT" sz="1050" b="1" dirty="0">
                <a:solidFill>
                  <a:schemeClr val="bg1">
                    <a:lumMod val="50000"/>
                  </a:schemeClr>
                </a:solidFill>
              </a:rPr>
              <a:t>specifiche del dispositivo </a:t>
            </a:r>
            <a:endParaRPr lang="it-IT" sz="1050" b="1" dirty="0" smtClean="0">
              <a:solidFill>
                <a:schemeClr val="bg1">
                  <a:lumMod val="50000"/>
                </a:schemeClr>
              </a:solidFill>
            </a:endParaRPr>
          </a:p>
          <a:p>
            <a:pPr lvl="0"/>
            <a:endParaRPr lang="it-IT" sz="1050" b="1" dirty="0">
              <a:solidFill>
                <a:schemeClr val="bg1">
                  <a:lumMod val="50000"/>
                </a:schemeClr>
              </a:solidFill>
            </a:endParaRPr>
          </a:p>
          <a:p>
            <a:pPr lvl="0" algn="just"/>
            <a:r>
              <a:rPr lang="it-IT" sz="1050" b="1" dirty="0">
                <a:solidFill>
                  <a:schemeClr val="bg1">
                    <a:lumMod val="50000"/>
                  </a:schemeClr>
                </a:solidFill>
              </a:rPr>
              <a:t>I dispositivi sono utilizzati per la </a:t>
            </a:r>
            <a:r>
              <a:rPr lang="it-IT" sz="1050" b="1" dirty="0" smtClean="0">
                <a:solidFill>
                  <a:schemeClr val="bg1">
                    <a:lumMod val="50000"/>
                  </a:schemeClr>
                </a:solidFill>
              </a:rPr>
              <a:t>miscelazione e somministrazione </a:t>
            </a:r>
            <a:r>
              <a:rPr lang="it-IT" sz="1050" b="1" dirty="0">
                <a:solidFill>
                  <a:schemeClr val="bg1">
                    <a:lumMod val="50000"/>
                  </a:schemeClr>
                </a:solidFill>
              </a:rPr>
              <a:t>di </a:t>
            </a:r>
            <a:r>
              <a:rPr lang="it-IT" sz="1050" b="1" dirty="0" smtClean="0">
                <a:solidFill>
                  <a:schemeClr val="bg1">
                    <a:lumMod val="50000"/>
                  </a:schemeClr>
                </a:solidFill>
              </a:rPr>
              <a:t>nutrizione </a:t>
            </a:r>
            <a:r>
              <a:rPr lang="it-IT" sz="1050" b="1" dirty="0" smtClean="0">
                <a:solidFill>
                  <a:schemeClr val="bg1">
                    <a:lumMod val="50000"/>
                  </a:schemeClr>
                </a:solidFill>
              </a:rPr>
              <a:t>parenterale</a:t>
            </a:r>
          </a:p>
          <a:p>
            <a:pPr lvl="0" algn="just"/>
            <a:endParaRPr lang="it-IT" sz="1050" b="1" dirty="0" smtClean="0">
              <a:solidFill>
                <a:schemeClr val="bg1">
                  <a:lumMod val="50000"/>
                </a:schemeClr>
              </a:solidFill>
            </a:endParaRPr>
          </a:p>
          <a:p>
            <a:pPr algn="just"/>
            <a:r>
              <a:rPr lang="it-IT" sz="1050" dirty="0" smtClean="0">
                <a:solidFill>
                  <a:schemeClr val="bg1">
                    <a:lumMod val="50000"/>
                  </a:schemeClr>
                </a:solidFill>
              </a:rPr>
              <a:t>Il </a:t>
            </a:r>
            <a:r>
              <a:rPr lang="it-IT" sz="1050" dirty="0" smtClean="0">
                <a:solidFill>
                  <a:schemeClr val="bg1">
                    <a:lumMod val="50000"/>
                  </a:schemeClr>
                </a:solidFill>
              </a:rPr>
              <a:t>dispositivo è costituito da un corpo sacca in EVA della capacità di 250, 500, 1000, 2000, 3000, 3500 Ml.,  particolarmente idonea come contenitore di soluzioni od emulsioni infusionali quali: aminoacidi, vitamine, lipidi ecc. La superficie interna della sacca è dimensionata con una particolare struttura rigata che evita alla stessa di </a:t>
            </a:r>
            <a:r>
              <a:rPr lang="it-IT" sz="1050" dirty="0" err="1" smtClean="0">
                <a:solidFill>
                  <a:schemeClr val="bg1">
                    <a:lumMod val="50000"/>
                  </a:schemeClr>
                </a:solidFill>
              </a:rPr>
              <a:t>collabire</a:t>
            </a:r>
            <a:r>
              <a:rPr lang="it-IT" sz="1050" dirty="0" smtClean="0">
                <a:solidFill>
                  <a:schemeClr val="bg1">
                    <a:lumMod val="50000"/>
                  </a:schemeClr>
                </a:solidFill>
              </a:rPr>
              <a:t>. Il corpo della sacca è serigrafato con doppia scala graduata, da utilizzarsi sia per il riempimento che per la somministrazione. La sacca è dotata di una maniglia di sostegno da posizionare nella sua sezione superiore. Nella sezione inferiore sono applicati il raccordo di riempimento con una clamp inviolabile, il punto ago per infusioni estemporanee </a:t>
            </a:r>
            <a:r>
              <a:rPr lang="it-IT" sz="1050" b="1" dirty="0" smtClean="0">
                <a:solidFill>
                  <a:schemeClr val="bg1">
                    <a:lumMod val="50000"/>
                  </a:schemeClr>
                </a:solidFill>
              </a:rPr>
              <a:t>in latex free</a:t>
            </a:r>
            <a:r>
              <a:rPr lang="it-IT" sz="1050" dirty="0" smtClean="0">
                <a:solidFill>
                  <a:schemeClr val="bg1">
                    <a:lumMod val="50000"/>
                  </a:schemeClr>
                </a:solidFill>
              </a:rPr>
              <a:t> ed il sito di prelievo, dove applicare il set di somministrazione. Il dispositivo è fornito con il circuito di riempimento a tre, a due o ad una via , già applicato alla sacca e di un tappo per la chiusura dello stesso, in blister. Il set di riempimento agisce solo per gravità ed è corredato da clamp di chiusura, è dotato di tre perforatori a becco di flauto, particolarmente idonei per siti di prelievo a membrana perforabile è, inoltre, dotato di un filtro aria con tappino on/off, di elevate dimensioni che permette lo svuotamento anche di flaconi a piccolo volume.   A richiesta può essere dotato di camera di gocciolamento con filtro per la soluzione.  A richiesta, il dispositivo può essere fornito   corredato di set per somministrazione(in EVA) e da una copertura opaca per la sacca. </a:t>
            </a:r>
            <a:r>
              <a:rPr lang="it-IT" sz="1050" i="1" dirty="0" smtClean="0">
                <a:solidFill>
                  <a:schemeClr val="bg1">
                    <a:lumMod val="50000"/>
                  </a:schemeClr>
                </a:solidFill>
              </a:rPr>
              <a:t>Tutti i dispositivi sono corredati di una etichetta paziente adesiva</a:t>
            </a:r>
            <a:r>
              <a:rPr lang="it-IT" sz="1050" dirty="0" smtClean="0">
                <a:solidFill>
                  <a:schemeClr val="bg1">
                    <a:lumMod val="50000"/>
                  </a:schemeClr>
                </a:solidFill>
              </a:rPr>
              <a:t> . </a:t>
            </a:r>
            <a:r>
              <a:rPr lang="it-IT" sz="1050" i="1" dirty="0" smtClean="0">
                <a:solidFill>
                  <a:schemeClr val="bg1">
                    <a:lumMod val="50000"/>
                  </a:schemeClr>
                </a:solidFill>
              </a:rPr>
              <a:t>Tutti i materiali che compongono la sacca sono privi di PVC e LATEX</a:t>
            </a:r>
            <a:r>
              <a:rPr lang="it-IT" sz="1050" dirty="0" smtClean="0">
                <a:solidFill>
                  <a:schemeClr val="bg1">
                    <a:lumMod val="50000"/>
                  </a:schemeClr>
                </a:solidFill>
              </a:rPr>
              <a:t>. </a:t>
            </a:r>
            <a:endParaRPr lang="it-IT" sz="1050" dirty="0" smtClean="0">
              <a:solidFill>
                <a:schemeClr val="bg1">
                  <a:lumMod val="50000"/>
                </a:schemeClr>
              </a:solidFill>
            </a:endParaRPr>
          </a:p>
        </p:txBody>
      </p:sp>
      <p:pic>
        <p:nvPicPr>
          <p:cNvPr id="2" name="Picture 2"/>
          <p:cNvPicPr>
            <a:picLocks noChangeAspect="1" noChangeArrowheads="1"/>
          </p:cNvPicPr>
          <p:nvPr/>
        </p:nvPicPr>
        <p:blipFill>
          <a:blip r:embed="rId2" cstate="print"/>
          <a:srcRect/>
          <a:stretch>
            <a:fillRect/>
          </a:stretch>
        </p:blipFill>
        <p:spPr bwMode="auto">
          <a:xfrm>
            <a:off x="0" y="9633521"/>
            <a:ext cx="6858000" cy="277958"/>
          </a:xfrm>
          <a:prstGeom prst="rect">
            <a:avLst/>
          </a:prstGeom>
          <a:noFill/>
          <a:ln w="9525" algn="ctr">
            <a:noFill/>
            <a:miter lim="800000"/>
            <a:headEnd/>
            <a:tailEnd/>
          </a:ln>
          <a:effectLst/>
        </p:spPr>
      </p:pic>
      <p:pic>
        <p:nvPicPr>
          <p:cNvPr id="10" name="Picture 6" descr="http://www.medicinadurgenza.org/sites/default/files/imagecache/Medium/Crit%20pat.png"/>
          <p:cNvPicPr>
            <a:picLocks noChangeAspect="1" noChangeArrowheads="1"/>
          </p:cNvPicPr>
          <p:nvPr/>
        </p:nvPicPr>
        <p:blipFill>
          <a:blip r:embed="rId3" cstate="print"/>
          <a:srcRect/>
          <a:stretch>
            <a:fillRect/>
          </a:stretch>
        </p:blipFill>
        <p:spPr bwMode="auto">
          <a:xfrm>
            <a:off x="188640" y="704529"/>
            <a:ext cx="3168352" cy="2112234"/>
          </a:xfrm>
          <a:prstGeom prst="rect">
            <a:avLst/>
          </a:prstGeom>
          <a:noFill/>
        </p:spPr>
      </p:pic>
      <p:pic>
        <p:nvPicPr>
          <p:cNvPr id="1026" name="Picture 2"/>
          <p:cNvPicPr>
            <a:picLocks noChangeAspect="1" noChangeArrowheads="1"/>
          </p:cNvPicPr>
          <p:nvPr/>
        </p:nvPicPr>
        <p:blipFill>
          <a:blip r:embed="rId4" cstate="print"/>
          <a:srcRect/>
          <a:stretch>
            <a:fillRect/>
          </a:stretch>
        </p:blipFill>
        <p:spPr bwMode="auto">
          <a:xfrm>
            <a:off x="4221088" y="1208584"/>
            <a:ext cx="1447800" cy="1000125"/>
          </a:xfrm>
          <a:prstGeom prst="rect">
            <a:avLst/>
          </a:prstGeom>
          <a:noFill/>
          <a:ln w="9525">
            <a:noFill/>
            <a:miter lim="800000"/>
            <a:headEnd/>
            <a:tailEnd/>
          </a:ln>
        </p:spPr>
      </p:pic>
      <p:pic>
        <p:nvPicPr>
          <p:cNvPr id="3" name="Picture 3"/>
          <p:cNvPicPr>
            <a:picLocks noChangeAspect="1" noChangeArrowheads="1"/>
          </p:cNvPicPr>
          <p:nvPr/>
        </p:nvPicPr>
        <p:blipFill>
          <a:blip r:embed="rId5" cstate="print"/>
          <a:srcRect/>
          <a:stretch>
            <a:fillRect/>
          </a:stretch>
        </p:blipFill>
        <p:spPr bwMode="auto">
          <a:xfrm>
            <a:off x="188640" y="4376936"/>
            <a:ext cx="1771998" cy="1117476"/>
          </a:xfrm>
          <a:prstGeom prst="rect">
            <a:avLst/>
          </a:prstGeom>
          <a:noFill/>
          <a:ln w="9525">
            <a:noFill/>
            <a:miter lim="800000"/>
            <a:headEnd/>
            <a:tailEnd/>
          </a:ln>
        </p:spPr>
      </p:pic>
      <p:pic>
        <p:nvPicPr>
          <p:cNvPr id="12" name="Picture 7"/>
          <p:cNvPicPr>
            <a:picLocks noChangeAspect="1" noChangeArrowheads="1"/>
          </p:cNvPicPr>
          <p:nvPr/>
        </p:nvPicPr>
        <p:blipFill>
          <a:blip r:embed="rId6" cstate="print"/>
          <a:srcRect/>
          <a:stretch>
            <a:fillRect/>
          </a:stretch>
        </p:blipFill>
        <p:spPr bwMode="auto">
          <a:xfrm>
            <a:off x="1124744" y="7905328"/>
            <a:ext cx="1858913" cy="1377201"/>
          </a:xfrm>
          <a:prstGeom prst="rect">
            <a:avLst/>
          </a:prstGeom>
          <a:ln>
            <a:noFill/>
          </a:ln>
          <a:effectLst>
            <a:outerShdw blurRad="292100" dist="139700" dir="2700000" algn="tl" rotWithShape="0">
              <a:srgbClr val="333333">
                <a:alpha val="65000"/>
              </a:srgbClr>
            </a:outerShdw>
          </a:effectLst>
        </p:spPr>
      </p:pic>
      <p:pic>
        <p:nvPicPr>
          <p:cNvPr id="13" name="Picture 2" descr="E:\AREA TECNICA\FOTO\NUTRIZIONE\SAM_1822.JPG"/>
          <p:cNvPicPr>
            <a:picLocks noChangeAspect="1" noChangeArrowheads="1"/>
          </p:cNvPicPr>
          <p:nvPr/>
        </p:nvPicPr>
        <p:blipFill>
          <a:blip r:embed="rId7" cstate="print"/>
          <a:srcRect/>
          <a:stretch>
            <a:fillRect/>
          </a:stretch>
        </p:blipFill>
        <p:spPr bwMode="auto">
          <a:xfrm>
            <a:off x="3573016" y="7905328"/>
            <a:ext cx="2109234" cy="1368152"/>
          </a:xfrm>
          <a:prstGeom prst="rect">
            <a:avLst/>
          </a:prstGeom>
          <a:ln>
            <a:noFill/>
          </a:ln>
          <a:effectLst>
            <a:outerShdw blurRad="292100" dist="139700" dir="2700000" algn="tl" rotWithShape="0">
              <a:srgbClr val="333333">
                <a:alpha val="65000"/>
              </a:srgbClr>
            </a:outerShdw>
          </a:effec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116632" y="128464"/>
            <a:ext cx="2942729" cy="523220"/>
          </a:xfrm>
          <a:prstGeom prst="rect">
            <a:avLst/>
          </a:prstGeom>
          <a:noFill/>
        </p:spPr>
        <p:txBody>
          <a:bodyPr wrap="none" rtlCol="0">
            <a:spAutoFit/>
          </a:bodyPr>
          <a:lstStyle/>
          <a:p>
            <a:r>
              <a:rPr lang="it-IT" sz="2800" b="1" dirty="0" smtClean="0">
                <a:solidFill>
                  <a:schemeClr val="bg1">
                    <a:lumMod val="50000"/>
                  </a:schemeClr>
                </a:solidFill>
              </a:rPr>
              <a:t>FEEDING THERAPY</a:t>
            </a:r>
            <a:endParaRPr lang="it-IT" sz="2800" dirty="0"/>
          </a:p>
        </p:txBody>
      </p:sp>
      <p:sp>
        <p:nvSpPr>
          <p:cNvPr id="8" name="Text Box 13"/>
          <p:cNvSpPr txBox="1">
            <a:spLocks noChangeArrowheads="1"/>
          </p:cNvSpPr>
          <p:nvPr/>
        </p:nvSpPr>
        <p:spPr bwMode="auto">
          <a:xfrm>
            <a:off x="0" y="9725025"/>
            <a:ext cx="6858000" cy="180975"/>
          </a:xfrm>
          <a:prstGeom prst="rect">
            <a:avLst/>
          </a:prstGeom>
          <a:solidFill>
            <a:srgbClr val="66707A"/>
          </a:solidFill>
          <a:ln w="9525">
            <a:noFill/>
            <a:miter lim="800000"/>
            <a:headEnd/>
            <a:tailEnd/>
          </a:ln>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it-IT" sz="900" b="0" i="0" u="none" strike="noStrike" cap="none" normalizeH="0" baseline="0" dirty="0" smtClean="0">
                <a:ln>
                  <a:noFill/>
                </a:ln>
                <a:solidFill>
                  <a:srgbClr val="FFFFFF"/>
                </a:solidFill>
                <a:effectLst/>
                <a:latin typeface="Calibri" pitchFamily="34" charset="0"/>
              </a:rPr>
              <a:t>        Informazioni riservate ai soli operatori del settore                                                                                                                                               Pagina 2</a:t>
            </a:r>
            <a:endParaRPr kumimoji="0" lang="it-IT" sz="1800" b="0" i="0" u="none" strike="noStrike" cap="none" normalizeH="0" baseline="0" dirty="0" smtClean="0">
              <a:ln>
                <a:noFill/>
              </a:ln>
              <a:solidFill>
                <a:schemeClr val="tx1"/>
              </a:solidFill>
              <a:effectLst/>
              <a:latin typeface="Arial" pitchFamily="34" charset="0"/>
            </a:endParaRPr>
          </a:p>
        </p:txBody>
      </p:sp>
      <p:pic>
        <p:nvPicPr>
          <p:cNvPr id="2" name="Picture 3"/>
          <p:cNvPicPr>
            <a:picLocks noChangeAspect="1" noChangeArrowheads="1"/>
          </p:cNvPicPr>
          <p:nvPr/>
        </p:nvPicPr>
        <p:blipFill>
          <a:blip r:embed="rId2" cstate="print"/>
          <a:srcRect/>
          <a:stretch>
            <a:fillRect/>
          </a:stretch>
        </p:blipFill>
        <p:spPr bwMode="auto">
          <a:xfrm>
            <a:off x="116632" y="560512"/>
            <a:ext cx="5524500" cy="5791200"/>
          </a:xfrm>
          <a:prstGeom prst="rect">
            <a:avLst/>
          </a:prstGeom>
          <a:noFill/>
          <a:ln w="9525">
            <a:noFill/>
            <a:miter lim="800000"/>
            <a:headEnd/>
            <a:tailEnd/>
          </a:ln>
        </p:spPr>
      </p:pic>
      <p:pic>
        <p:nvPicPr>
          <p:cNvPr id="6" name="Picture 6"/>
          <p:cNvPicPr>
            <a:picLocks noChangeAspect="1" noChangeArrowheads="1"/>
          </p:cNvPicPr>
          <p:nvPr/>
        </p:nvPicPr>
        <p:blipFill>
          <a:blip r:embed="rId3" cstate="print"/>
          <a:srcRect/>
          <a:stretch>
            <a:fillRect/>
          </a:stretch>
        </p:blipFill>
        <p:spPr bwMode="auto">
          <a:xfrm>
            <a:off x="332656" y="6393160"/>
            <a:ext cx="6067425" cy="3133725"/>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116632" y="128464"/>
            <a:ext cx="2942729" cy="523220"/>
          </a:xfrm>
          <a:prstGeom prst="rect">
            <a:avLst/>
          </a:prstGeom>
          <a:noFill/>
        </p:spPr>
        <p:txBody>
          <a:bodyPr wrap="none" rtlCol="0">
            <a:spAutoFit/>
          </a:bodyPr>
          <a:lstStyle/>
          <a:p>
            <a:r>
              <a:rPr lang="it-IT" sz="2800" b="1" dirty="0" smtClean="0">
                <a:solidFill>
                  <a:schemeClr val="bg1">
                    <a:lumMod val="50000"/>
                  </a:schemeClr>
                </a:solidFill>
              </a:rPr>
              <a:t>FEEDING THERAPY</a:t>
            </a:r>
            <a:endParaRPr lang="it-IT" sz="2800" dirty="0"/>
          </a:p>
        </p:txBody>
      </p:sp>
      <p:pic>
        <p:nvPicPr>
          <p:cNvPr id="2050" name="Picture 2"/>
          <p:cNvPicPr>
            <a:picLocks noChangeAspect="1" noChangeArrowheads="1"/>
          </p:cNvPicPr>
          <p:nvPr/>
        </p:nvPicPr>
        <p:blipFill>
          <a:blip r:embed="rId2" cstate="print"/>
          <a:srcRect/>
          <a:stretch>
            <a:fillRect/>
          </a:stretch>
        </p:blipFill>
        <p:spPr bwMode="auto">
          <a:xfrm>
            <a:off x="188640" y="560512"/>
            <a:ext cx="5391150" cy="3562350"/>
          </a:xfrm>
          <a:prstGeom prst="rect">
            <a:avLst/>
          </a:prstGeom>
          <a:noFill/>
          <a:ln w="9525">
            <a:noFill/>
            <a:miter lim="800000"/>
            <a:headEnd/>
            <a:tailEnd/>
          </a:ln>
        </p:spPr>
      </p:pic>
      <p:sp>
        <p:nvSpPr>
          <p:cNvPr id="6" name="CasellaDiTesto 5"/>
          <p:cNvSpPr txBox="1"/>
          <p:nvPr/>
        </p:nvSpPr>
        <p:spPr>
          <a:xfrm>
            <a:off x="260648" y="4160912"/>
            <a:ext cx="6192688" cy="4993675"/>
          </a:xfrm>
          <a:prstGeom prst="rect">
            <a:avLst/>
          </a:prstGeom>
          <a:noFill/>
        </p:spPr>
        <p:txBody>
          <a:bodyPr wrap="square" rtlCol="0">
            <a:spAutoFit/>
          </a:bodyPr>
          <a:lstStyle/>
          <a:p>
            <a:endParaRPr lang="it-IT" sz="1050" b="1" dirty="0"/>
          </a:p>
          <a:p>
            <a:r>
              <a:rPr lang="it-IT" sz="1000" b="1" dirty="0">
                <a:solidFill>
                  <a:schemeClr val="bg1">
                    <a:lumMod val="50000"/>
                  </a:schemeClr>
                </a:solidFill>
              </a:rPr>
              <a:t>Modalità d’uso generale </a:t>
            </a:r>
          </a:p>
          <a:p>
            <a:pPr algn="just"/>
            <a:r>
              <a:rPr lang="it-IT" sz="1000" b="1" dirty="0" smtClean="0">
                <a:solidFill>
                  <a:schemeClr val="bg1">
                    <a:lumMod val="50000"/>
                  </a:schemeClr>
                </a:solidFill>
              </a:rPr>
              <a:t>Il dispositivo è utilizzato per la somministrazione e miscelazione di soluzioni per via parenterale.</a:t>
            </a:r>
            <a:endParaRPr lang="it-IT" sz="1000" dirty="0" smtClean="0">
              <a:solidFill>
                <a:schemeClr val="bg1">
                  <a:lumMod val="50000"/>
                </a:schemeClr>
              </a:solidFill>
            </a:endParaRPr>
          </a:p>
          <a:p>
            <a:pPr algn="just"/>
            <a:r>
              <a:rPr lang="it-IT" sz="1000" dirty="0" smtClean="0">
                <a:solidFill>
                  <a:schemeClr val="bg1">
                    <a:lumMod val="50000"/>
                  </a:schemeClr>
                </a:solidFill>
              </a:rPr>
              <a:t>Prima dell’uso controllare l’integrità della confezione. Dopo aver tolto il dispositivo dal suo involucro, assicurarsi della corretta tenuta delle connessioni. Collegare il circuito di riempimento ai flaconi o sacche da cui prelevare. Effettuato il riempimento, chiudere la clamp inviolabile, staccare il circuito di riempimento e applicare il tappo al raccordo luer lock. Tutte le operazioni di riempimento vanno effettuate sotto cappa a flusso lamellare. Conservare la sacca in luogo adeguato ed a temperatura stabilita. Per la somministrazione la sacca va usata come un normale contenitore di soluzioni. </a:t>
            </a:r>
            <a:r>
              <a:rPr lang="it-IT" sz="1000" i="1" dirty="0" smtClean="0">
                <a:solidFill>
                  <a:schemeClr val="bg1">
                    <a:lumMod val="50000"/>
                  </a:schemeClr>
                </a:solidFill>
              </a:rPr>
              <a:t>L’operatore deve essere abilitato all’uso del dispositivo.</a:t>
            </a:r>
            <a:r>
              <a:rPr lang="it-IT" sz="1000" b="1" dirty="0" smtClean="0">
                <a:solidFill>
                  <a:schemeClr val="bg1">
                    <a:lumMod val="50000"/>
                  </a:schemeClr>
                </a:solidFill>
              </a:rPr>
              <a:t> </a:t>
            </a:r>
            <a:endParaRPr lang="it-IT" sz="1000" dirty="0" smtClean="0">
              <a:solidFill>
                <a:schemeClr val="bg1">
                  <a:lumMod val="50000"/>
                </a:schemeClr>
              </a:solidFill>
            </a:endParaRPr>
          </a:p>
          <a:p>
            <a:pPr algn="just"/>
            <a:r>
              <a:rPr lang="it-IT" sz="1000" b="1" u="sng" dirty="0" smtClean="0">
                <a:solidFill>
                  <a:schemeClr val="bg1">
                    <a:lumMod val="50000"/>
                  </a:schemeClr>
                </a:solidFill>
              </a:rPr>
              <a:t>Preparazione delle sacche nutrizionali</a:t>
            </a:r>
            <a:r>
              <a:rPr lang="it-IT" sz="1000" b="1" dirty="0" smtClean="0">
                <a:solidFill>
                  <a:schemeClr val="bg1">
                    <a:lumMod val="50000"/>
                  </a:schemeClr>
                </a:solidFill>
              </a:rPr>
              <a:t> </a:t>
            </a:r>
            <a:endParaRPr lang="it-IT" sz="1000" dirty="0" smtClean="0">
              <a:solidFill>
                <a:schemeClr val="bg1">
                  <a:lumMod val="50000"/>
                </a:schemeClr>
              </a:solidFill>
            </a:endParaRPr>
          </a:p>
          <a:p>
            <a:pPr algn="just"/>
            <a:r>
              <a:rPr lang="it-IT" sz="1000" dirty="0" smtClean="0">
                <a:solidFill>
                  <a:schemeClr val="bg1">
                    <a:lumMod val="50000"/>
                  </a:schemeClr>
                </a:solidFill>
              </a:rPr>
              <a:t>La preparazione delle sacche nutrizionali è da considerarsi una procedura a rischio di contaminazione, in questa fase sarà necessario un rigoroso rispetto delle regole di asepsi e l'utilizzo di un ambiente adeguato.</a:t>
            </a:r>
          </a:p>
          <a:p>
            <a:r>
              <a:rPr lang="it-IT" sz="1000" dirty="0" smtClean="0">
                <a:solidFill>
                  <a:schemeClr val="bg1">
                    <a:lumMod val="50000"/>
                  </a:schemeClr>
                </a:solidFill>
              </a:rPr>
              <a:t> </a:t>
            </a:r>
          </a:p>
          <a:p>
            <a:r>
              <a:rPr lang="it-IT" sz="1000" dirty="0" smtClean="0"/>
              <a:t> </a:t>
            </a:r>
            <a:r>
              <a:rPr lang="it-IT" sz="1000" dirty="0" smtClean="0">
                <a:solidFill>
                  <a:schemeClr val="bg1">
                    <a:lumMod val="50000"/>
                  </a:schemeClr>
                </a:solidFill>
              </a:rPr>
              <a:t>Controlli </a:t>
            </a:r>
            <a:endParaRPr lang="it-IT" sz="1000" dirty="0">
              <a:solidFill>
                <a:schemeClr val="bg1">
                  <a:lumMod val="50000"/>
                </a:schemeClr>
              </a:solidFill>
            </a:endParaRPr>
          </a:p>
          <a:p>
            <a:pPr algn="just"/>
            <a:r>
              <a:rPr lang="it-IT" sz="1000" dirty="0">
                <a:solidFill>
                  <a:schemeClr val="bg1">
                    <a:lumMod val="50000"/>
                  </a:schemeClr>
                </a:solidFill>
              </a:rPr>
              <a:t>Controlli eseguiti: </a:t>
            </a:r>
          </a:p>
          <a:p>
            <a:pPr algn="just"/>
            <a:r>
              <a:rPr lang="it-IT" sz="1000" dirty="0">
                <a:solidFill>
                  <a:schemeClr val="bg1">
                    <a:lumMod val="50000"/>
                  </a:schemeClr>
                </a:solidFill>
              </a:rPr>
              <a:t>Controllo qualità sia per i materiali che per i dispositivi. ISO 10993-7 </a:t>
            </a:r>
          </a:p>
          <a:p>
            <a:pPr algn="just"/>
            <a:r>
              <a:rPr lang="it-IT" sz="1000" dirty="0">
                <a:solidFill>
                  <a:schemeClr val="bg1">
                    <a:lumMod val="50000"/>
                  </a:schemeClr>
                </a:solidFill>
              </a:rPr>
              <a:t>Valutazione di biocompatibilità UNI EN ISO 10993-1 </a:t>
            </a:r>
          </a:p>
          <a:p>
            <a:pPr algn="just"/>
            <a:r>
              <a:rPr lang="it-IT" sz="1000" dirty="0">
                <a:solidFill>
                  <a:schemeClr val="bg1">
                    <a:lumMod val="50000"/>
                  </a:schemeClr>
                </a:solidFill>
              </a:rPr>
              <a:t>Citossicità ISO 10993-5 </a:t>
            </a:r>
          </a:p>
          <a:p>
            <a:pPr algn="just"/>
            <a:r>
              <a:rPr lang="it-IT" sz="1000" dirty="0">
                <a:solidFill>
                  <a:schemeClr val="bg1">
                    <a:lumMod val="50000"/>
                  </a:schemeClr>
                </a:solidFill>
              </a:rPr>
              <a:t>Emolisi ISO 10993-4 </a:t>
            </a:r>
          </a:p>
          <a:p>
            <a:pPr algn="just"/>
            <a:r>
              <a:rPr lang="it-IT" sz="1000" dirty="0">
                <a:solidFill>
                  <a:schemeClr val="bg1">
                    <a:lumMod val="50000"/>
                  </a:schemeClr>
                </a:solidFill>
              </a:rPr>
              <a:t>Tossicità sistemica acuta ISO 10993-11 </a:t>
            </a:r>
          </a:p>
          <a:p>
            <a:pPr algn="just"/>
            <a:r>
              <a:rPr lang="it-IT" sz="1000" dirty="0">
                <a:solidFill>
                  <a:schemeClr val="bg1">
                    <a:lumMod val="50000"/>
                  </a:schemeClr>
                </a:solidFill>
              </a:rPr>
              <a:t>Sensibilizzazione allergica ISO 10993-10 </a:t>
            </a:r>
          </a:p>
          <a:p>
            <a:pPr algn="just"/>
            <a:r>
              <a:rPr lang="it-IT" sz="1000" dirty="0">
                <a:solidFill>
                  <a:schemeClr val="bg1">
                    <a:lumMod val="50000"/>
                  </a:schemeClr>
                </a:solidFill>
              </a:rPr>
              <a:t>Compatibilità: </a:t>
            </a:r>
          </a:p>
          <a:p>
            <a:pPr algn="just"/>
            <a:r>
              <a:rPr lang="it-IT" sz="1000" dirty="0">
                <a:solidFill>
                  <a:schemeClr val="bg1">
                    <a:lumMod val="50000"/>
                  </a:schemeClr>
                </a:solidFill>
              </a:rPr>
              <a:t>I materiali usati sono compatibili con farmaci e soluzioni infusionali. </a:t>
            </a:r>
          </a:p>
          <a:p>
            <a:pPr algn="just"/>
            <a:r>
              <a:rPr lang="it-IT" sz="1000" dirty="0">
                <a:solidFill>
                  <a:schemeClr val="bg1">
                    <a:lumMod val="50000"/>
                  </a:schemeClr>
                </a:solidFill>
              </a:rPr>
              <a:t>Sterilità </a:t>
            </a:r>
          </a:p>
          <a:p>
            <a:pPr algn="just"/>
            <a:r>
              <a:rPr lang="it-IT" sz="1000" dirty="0">
                <a:solidFill>
                  <a:schemeClr val="bg1">
                    <a:lumMod val="50000"/>
                  </a:schemeClr>
                </a:solidFill>
              </a:rPr>
              <a:t>Prodotto sterilizzato ad ETO validità del prodotto a 5 anni dalla data di sterilizzazione. Non risterilizzabile. </a:t>
            </a:r>
          </a:p>
          <a:p>
            <a:pPr algn="just"/>
            <a:r>
              <a:rPr lang="it-IT" sz="1000" dirty="0">
                <a:solidFill>
                  <a:schemeClr val="bg1">
                    <a:lumMod val="50000"/>
                  </a:schemeClr>
                </a:solidFill>
              </a:rPr>
              <a:t>Confezionamento </a:t>
            </a:r>
          </a:p>
          <a:p>
            <a:pPr algn="just"/>
            <a:r>
              <a:rPr lang="it-IT" sz="1000" dirty="0">
                <a:solidFill>
                  <a:schemeClr val="bg1">
                    <a:lumMod val="50000"/>
                  </a:schemeClr>
                </a:solidFill>
              </a:rPr>
              <a:t>Box </a:t>
            </a:r>
            <a:r>
              <a:rPr lang="it-IT" sz="1000" dirty="0" smtClean="0">
                <a:solidFill>
                  <a:schemeClr val="bg1">
                    <a:lumMod val="50000"/>
                  </a:schemeClr>
                </a:solidFill>
              </a:rPr>
              <a:t>1 confezione </a:t>
            </a:r>
            <a:r>
              <a:rPr lang="it-IT" sz="1000">
                <a:solidFill>
                  <a:schemeClr val="bg1">
                    <a:lumMod val="50000"/>
                  </a:schemeClr>
                </a:solidFill>
              </a:rPr>
              <a:t>da </a:t>
            </a:r>
            <a:r>
              <a:rPr lang="it-IT" sz="1000" smtClean="0">
                <a:solidFill>
                  <a:schemeClr val="bg1">
                    <a:lumMod val="50000"/>
                  </a:schemeClr>
                </a:solidFill>
              </a:rPr>
              <a:t>50 </a:t>
            </a:r>
            <a:r>
              <a:rPr lang="it-IT" sz="1000" dirty="0">
                <a:solidFill>
                  <a:schemeClr val="bg1">
                    <a:lumMod val="50000"/>
                  </a:schemeClr>
                </a:solidFill>
              </a:rPr>
              <a:t>unità </a:t>
            </a:r>
          </a:p>
          <a:p>
            <a:pPr algn="just"/>
            <a:r>
              <a:rPr lang="it-IT" sz="1000" dirty="0">
                <a:solidFill>
                  <a:schemeClr val="bg1">
                    <a:lumMod val="50000"/>
                  </a:schemeClr>
                </a:solidFill>
              </a:rPr>
              <a:t>Produttore: </a:t>
            </a:r>
          </a:p>
          <a:p>
            <a:pPr algn="just"/>
            <a:r>
              <a:rPr lang="it-IT" sz="1000" dirty="0">
                <a:solidFill>
                  <a:schemeClr val="bg1">
                    <a:lumMod val="50000"/>
                  </a:schemeClr>
                </a:solidFill>
              </a:rPr>
              <a:t>SKUPINA MEDICINE D.o.o </a:t>
            </a:r>
          </a:p>
          <a:p>
            <a:pPr algn="just"/>
            <a:r>
              <a:rPr lang="it-IT" sz="1000" dirty="0">
                <a:solidFill>
                  <a:schemeClr val="bg1">
                    <a:lumMod val="50000"/>
                  </a:schemeClr>
                </a:solidFill>
              </a:rPr>
              <a:t>Partizanska cesta 79 </a:t>
            </a:r>
          </a:p>
          <a:p>
            <a:pPr algn="just"/>
            <a:r>
              <a:rPr lang="it-IT" sz="1000" dirty="0">
                <a:solidFill>
                  <a:schemeClr val="bg1">
                    <a:lumMod val="50000"/>
                  </a:schemeClr>
                </a:solidFill>
              </a:rPr>
              <a:t>6210 Sezana</a:t>
            </a:r>
          </a:p>
        </p:txBody>
      </p:sp>
      <p:sp>
        <p:nvSpPr>
          <p:cNvPr id="7" name="Text Box 13"/>
          <p:cNvSpPr txBox="1">
            <a:spLocks noChangeArrowheads="1"/>
          </p:cNvSpPr>
          <p:nvPr/>
        </p:nvSpPr>
        <p:spPr bwMode="auto">
          <a:xfrm>
            <a:off x="0" y="9725025"/>
            <a:ext cx="6858000" cy="180975"/>
          </a:xfrm>
          <a:prstGeom prst="rect">
            <a:avLst/>
          </a:prstGeom>
          <a:solidFill>
            <a:srgbClr val="66707A"/>
          </a:solidFill>
          <a:ln w="9525">
            <a:noFill/>
            <a:miter lim="800000"/>
            <a:headEnd/>
            <a:tailEnd/>
          </a:ln>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it-IT" sz="900" b="0" i="0" u="none" strike="noStrike" cap="none" normalizeH="0" baseline="0" dirty="0" smtClean="0">
                <a:ln>
                  <a:noFill/>
                </a:ln>
                <a:solidFill>
                  <a:srgbClr val="FFFFFF"/>
                </a:solidFill>
                <a:effectLst/>
                <a:latin typeface="Calibri" pitchFamily="34" charset="0"/>
              </a:rPr>
              <a:t>        Informazioni riservate ai soli operatori del settore                                                                                                                                               Pagina </a:t>
            </a:r>
            <a:r>
              <a:rPr kumimoji="0" lang="it-IT" sz="900" b="0" i="0" u="none" strike="noStrike" cap="none" normalizeH="0" baseline="0" dirty="0" smtClean="0">
                <a:ln>
                  <a:noFill/>
                </a:ln>
                <a:solidFill>
                  <a:srgbClr val="FFFFFF"/>
                </a:solidFill>
                <a:effectLst/>
                <a:latin typeface="Calibri" pitchFamily="34" charset="0"/>
              </a:rPr>
              <a:t>3</a:t>
            </a:r>
            <a:endParaRPr kumimoji="0" lang="it-IT" sz="1800" b="0" i="0" u="none" strike="noStrike" cap="none" normalizeH="0" baseline="0" dirty="0" smtClean="0">
              <a:ln>
                <a:noFill/>
              </a:ln>
              <a:solidFill>
                <a:schemeClr val="tx1"/>
              </a:solidFill>
              <a:effectLst/>
              <a:latin typeface="Arial" pitchFamily="34" charset="0"/>
            </a:endParaRPr>
          </a:p>
        </p:txBody>
      </p:sp>
      <p:pic>
        <p:nvPicPr>
          <p:cNvPr id="8" name="Picture 2"/>
          <p:cNvPicPr>
            <a:picLocks noChangeAspect="1" noChangeArrowheads="1"/>
          </p:cNvPicPr>
          <p:nvPr/>
        </p:nvPicPr>
        <p:blipFill>
          <a:blip r:embed="rId3" cstate="print"/>
          <a:srcRect/>
          <a:stretch>
            <a:fillRect/>
          </a:stretch>
        </p:blipFill>
        <p:spPr bwMode="auto">
          <a:xfrm>
            <a:off x="4293096" y="8121352"/>
            <a:ext cx="1444625" cy="273050"/>
          </a:xfrm>
          <a:prstGeom prst="rect">
            <a:avLst/>
          </a:prstGeom>
          <a:noFill/>
          <a:ln w="9525">
            <a:noFill/>
            <a:miter lim="800000"/>
            <a:headEnd/>
            <a:tailEnd/>
          </a:ln>
        </p:spPr>
      </p:pic>
      <p:pic>
        <p:nvPicPr>
          <p:cNvPr id="9" name="Picture 6"/>
          <p:cNvPicPr>
            <a:picLocks noChangeAspect="1" noChangeArrowheads="1"/>
          </p:cNvPicPr>
          <p:nvPr/>
        </p:nvPicPr>
        <p:blipFill>
          <a:blip r:embed="rId4" cstate="print"/>
          <a:srcRect/>
          <a:stretch>
            <a:fillRect/>
          </a:stretch>
        </p:blipFill>
        <p:spPr bwMode="auto">
          <a:xfrm>
            <a:off x="3140968" y="8409384"/>
            <a:ext cx="3267075" cy="923925"/>
          </a:xfrm>
          <a:prstGeom prst="rect">
            <a:avLst/>
          </a:prstGeom>
          <a:noFill/>
          <a:ln w="9525">
            <a:noFill/>
            <a:miter lim="800000"/>
            <a:headEnd/>
            <a:tailEnd/>
          </a:ln>
        </p:spPr>
      </p:pic>
    </p:spTree>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266</TotalTime>
  <Words>472</Words>
  <Application>Microsoft Office PowerPoint</Application>
  <PresentationFormat>A4 (21x29,7 cm)</PresentationFormat>
  <Paragraphs>40</Paragraphs>
  <Slides>3</Slides>
  <Notes>0</Notes>
  <HiddenSlides>0</HiddenSlides>
  <MMClips>0</MMClips>
  <ScaleCrop>false</ScaleCrop>
  <HeadingPairs>
    <vt:vector size="4" baseType="variant">
      <vt:variant>
        <vt:lpstr>Tema</vt:lpstr>
      </vt:variant>
      <vt:variant>
        <vt:i4>1</vt:i4>
      </vt:variant>
      <vt:variant>
        <vt:lpstr>Titoli diapositive</vt:lpstr>
      </vt:variant>
      <vt:variant>
        <vt:i4>3</vt:i4>
      </vt:variant>
    </vt:vector>
  </HeadingPairs>
  <TitlesOfParts>
    <vt:vector size="4" baseType="lpstr">
      <vt:lpstr>Tema di Office</vt:lpstr>
      <vt:lpstr>Diapositiva 1</vt:lpstr>
      <vt:lpstr>Diapositiva 2</vt:lpstr>
      <vt:lpstr>Diapositiva 3</vt:lpstr>
    </vt:vector>
  </TitlesOfParts>
  <Company>BASTARDS TeaM</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kastian</dc:creator>
  <cp:lastModifiedBy>kastian</cp:lastModifiedBy>
  <cp:revision>43</cp:revision>
  <dcterms:created xsi:type="dcterms:W3CDTF">2014-08-11T08:56:50Z</dcterms:created>
  <dcterms:modified xsi:type="dcterms:W3CDTF">2014-09-13T12:48:46Z</dcterms:modified>
</cp:coreProperties>
</file>