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16" autoAdjust="0"/>
  </p:normalViewPr>
  <p:slideViewPr>
    <p:cSldViewPr>
      <p:cViewPr>
        <p:scale>
          <a:sx n="86" d="100"/>
          <a:sy n="86" d="100"/>
        </p:scale>
        <p:origin x="-660" y="2082"/>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3077283"/>
            <a:ext cx="5829300" cy="212336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529697"/>
            <a:ext cx="1157288" cy="112680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529697"/>
            <a:ext cx="3357563" cy="112680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6365522"/>
            <a:ext cx="5829300" cy="1967442"/>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96699"/>
            <a:ext cx="6172200" cy="1651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94406"/>
            <a:ext cx="2256235" cy="1678517"/>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934201"/>
            <a:ext cx="4114800" cy="81862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92F1F1E-E902-42C2-ADB8-750F33C2A669}"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461665"/>
            <a:ext cx="3429000" cy="1077218"/>
          </a:xfrm>
          <a:prstGeom prst="rect">
            <a:avLst/>
          </a:prstGeom>
        </p:spPr>
        <p:txBody>
          <a:bodyPr wrap="square">
            <a:spAutoFit/>
          </a:bodyPr>
          <a:lstStyle/>
          <a:p>
            <a:endParaRPr lang="it-IT" dirty="0"/>
          </a:p>
          <a:p>
            <a:endParaRPr lang="it-IT" dirty="0"/>
          </a:p>
          <a:p>
            <a:r>
              <a:rPr lang="it-IT" dirty="0"/>
              <a:t> </a:t>
            </a:r>
            <a:r>
              <a:rPr lang="it-IT" sz="2800" b="1" dirty="0" smtClean="0">
                <a:solidFill>
                  <a:schemeClr val="bg1">
                    <a:lumMod val="50000"/>
                  </a:schemeClr>
                </a:solidFill>
              </a:rPr>
              <a:t>FEEDING </a:t>
            </a:r>
            <a:r>
              <a:rPr lang="it-IT" sz="2800" b="1" dirty="0">
                <a:solidFill>
                  <a:schemeClr val="bg1">
                    <a:lumMod val="50000"/>
                  </a:schemeClr>
                </a:solidFill>
              </a:rPr>
              <a:t>THERAPY </a:t>
            </a:r>
            <a:endParaRPr lang="it-IT" sz="2800" dirty="0">
              <a:solidFill>
                <a:schemeClr val="bg1">
                  <a:lumMod val="50000"/>
                </a:schemeClr>
              </a:solidFill>
            </a:endParaRPr>
          </a:p>
        </p:txBody>
      </p:sp>
      <p:sp>
        <p:nvSpPr>
          <p:cNvPr id="5" name="Rettangolo 4"/>
          <p:cNvSpPr/>
          <p:nvPr/>
        </p:nvSpPr>
        <p:spPr>
          <a:xfrm>
            <a:off x="0" y="-159568"/>
            <a:ext cx="4221088" cy="923330"/>
          </a:xfrm>
          <a:prstGeom prst="rect">
            <a:avLst/>
          </a:prstGeom>
        </p:spPr>
        <p:txBody>
          <a:bodyPr wrap="square">
            <a:spAutoFit/>
          </a:bodyPr>
          <a:lstStyle/>
          <a:p>
            <a:endParaRPr lang="it-IT" dirty="0"/>
          </a:p>
          <a:p>
            <a:endParaRPr lang="it-IT" dirty="0"/>
          </a:p>
          <a:p>
            <a:r>
              <a:rPr lang="it-IT" dirty="0"/>
              <a:t> </a:t>
            </a:r>
            <a:r>
              <a:rPr lang="it-IT" sz="1400" dirty="0">
                <a:solidFill>
                  <a:schemeClr val="bg1">
                    <a:lumMod val="50000"/>
                  </a:schemeClr>
                </a:solidFill>
              </a:rPr>
              <a:t>Tecnologie Biomedicali </a:t>
            </a:r>
            <a:r>
              <a:rPr lang="it-IT" sz="1400" dirty="0" smtClean="0">
                <a:solidFill>
                  <a:schemeClr val="bg1">
                    <a:lumMod val="50000"/>
                  </a:schemeClr>
                </a:solidFill>
              </a:rPr>
              <a:t>– Terapia Nutrizionale</a:t>
            </a:r>
            <a:endParaRPr lang="it-IT" sz="1400" dirty="0">
              <a:solidFill>
                <a:schemeClr val="bg1">
                  <a:lumMod val="50000"/>
                </a:schemeClr>
              </a:solidFill>
            </a:endParaRPr>
          </a:p>
        </p:txBody>
      </p:sp>
      <p:sp>
        <p:nvSpPr>
          <p:cNvPr id="9" name="Rettangolo 8"/>
          <p:cNvSpPr/>
          <p:nvPr/>
        </p:nvSpPr>
        <p:spPr>
          <a:xfrm>
            <a:off x="2060848" y="3368824"/>
            <a:ext cx="4536504" cy="2839239"/>
          </a:xfrm>
          <a:prstGeom prst="rect">
            <a:avLst/>
          </a:prstGeom>
        </p:spPr>
        <p:txBody>
          <a:bodyPr wrap="square">
            <a:spAutoFit/>
          </a:bodyPr>
          <a:lstStyle/>
          <a:p>
            <a:pPr lvl="0"/>
            <a:r>
              <a:rPr lang="it-IT" sz="1050" b="1" dirty="0" smtClean="0">
                <a:solidFill>
                  <a:schemeClr val="bg1">
                    <a:lumMod val="50000"/>
                  </a:schemeClr>
                </a:solidFill>
              </a:rPr>
              <a:t>Nutrizione: </a:t>
            </a:r>
            <a:r>
              <a:rPr lang="it-IT" sz="1050" b="1" dirty="0">
                <a:solidFill>
                  <a:schemeClr val="bg1">
                    <a:lumMod val="50000"/>
                  </a:schemeClr>
                </a:solidFill>
              </a:rPr>
              <a:t>specifiche del dispositivo </a:t>
            </a:r>
            <a:endParaRPr lang="it-IT" sz="1050" b="1" dirty="0" smtClean="0">
              <a:solidFill>
                <a:schemeClr val="bg1">
                  <a:lumMod val="50000"/>
                </a:schemeClr>
              </a:solidFill>
            </a:endParaRPr>
          </a:p>
          <a:p>
            <a:pPr lvl="0"/>
            <a:endParaRPr lang="it-IT" sz="1050" b="1" dirty="0">
              <a:solidFill>
                <a:schemeClr val="bg1">
                  <a:lumMod val="50000"/>
                </a:schemeClr>
              </a:solidFill>
            </a:endParaRPr>
          </a:p>
          <a:p>
            <a:pPr lvl="0" algn="just"/>
            <a:r>
              <a:rPr lang="it-IT" sz="1050" b="1" dirty="0">
                <a:solidFill>
                  <a:schemeClr val="bg1">
                    <a:lumMod val="50000"/>
                  </a:schemeClr>
                </a:solidFill>
              </a:rPr>
              <a:t>I dispositivi sono utilizzati per la </a:t>
            </a:r>
            <a:r>
              <a:rPr lang="it-IT" sz="1050" b="1" dirty="0" smtClean="0">
                <a:solidFill>
                  <a:schemeClr val="bg1">
                    <a:lumMod val="50000"/>
                  </a:schemeClr>
                </a:solidFill>
              </a:rPr>
              <a:t>miscelazione e somministrazione </a:t>
            </a:r>
            <a:r>
              <a:rPr lang="it-IT" sz="1050" b="1" dirty="0">
                <a:solidFill>
                  <a:schemeClr val="bg1">
                    <a:lumMod val="50000"/>
                  </a:schemeClr>
                </a:solidFill>
              </a:rPr>
              <a:t>di </a:t>
            </a:r>
            <a:r>
              <a:rPr lang="it-IT" sz="1050" b="1" dirty="0" smtClean="0">
                <a:solidFill>
                  <a:schemeClr val="bg1">
                    <a:lumMod val="50000"/>
                  </a:schemeClr>
                </a:solidFill>
              </a:rPr>
              <a:t>nutrizione enterale</a:t>
            </a:r>
          </a:p>
          <a:p>
            <a:pPr lvl="0" algn="just"/>
            <a:endParaRPr lang="it-IT" sz="1050" b="1" dirty="0" smtClean="0">
              <a:solidFill>
                <a:schemeClr val="bg1">
                  <a:lumMod val="50000"/>
                </a:schemeClr>
              </a:solidFill>
            </a:endParaRPr>
          </a:p>
          <a:p>
            <a:pPr lvl="0" algn="just"/>
            <a:r>
              <a:rPr lang="it-IT" sz="1050" b="1" dirty="0" smtClean="0">
                <a:solidFill>
                  <a:schemeClr val="bg1">
                    <a:lumMod val="50000"/>
                  </a:schemeClr>
                </a:solidFill>
              </a:rPr>
              <a:t>ENTERALE</a:t>
            </a:r>
            <a:endParaRPr lang="it-IT" sz="1050" b="1" dirty="0">
              <a:solidFill>
                <a:schemeClr val="bg1">
                  <a:lumMod val="50000"/>
                </a:schemeClr>
              </a:solidFill>
            </a:endParaRPr>
          </a:p>
          <a:p>
            <a:r>
              <a:rPr lang="it-IT" sz="1050" dirty="0" smtClean="0">
                <a:solidFill>
                  <a:schemeClr val="bg1">
                    <a:lumMod val="50000"/>
                  </a:schemeClr>
                </a:solidFill>
              </a:rPr>
              <a:t>Il dispositivo è costituito da un corpo sacca in EVA o PVC della capacità di 500, 1000, 1.500, 2000 Ml.,  particolarmente idonea come contenitore di soluzioni per nutrizione enterale. La superficie interna della sacca è dimensionata con una particolare struttura rigata che evita alla stessa di </a:t>
            </a:r>
            <a:r>
              <a:rPr lang="it-IT" sz="1050" dirty="0" err="1" smtClean="0">
                <a:solidFill>
                  <a:schemeClr val="bg1">
                    <a:lumMod val="50000"/>
                  </a:schemeClr>
                </a:solidFill>
              </a:rPr>
              <a:t>collabire</a:t>
            </a:r>
            <a:r>
              <a:rPr lang="it-IT" sz="1050" dirty="0" smtClean="0">
                <a:solidFill>
                  <a:schemeClr val="bg1">
                    <a:lumMod val="50000"/>
                  </a:schemeClr>
                </a:solidFill>
              </a:rPr>
              <a:t>. Il corpo della sacca è serigrafato con la scala graduata, da utilizzarsi  per la somministrazione. La sacca è dotata di un sostegno  posizionato nella parte alta del tappo del cono di riempimento. Nella sezione inferiore è applicato il raccordo cono </a:t>
            </a:r>
            <a:r>
              <a:rPr lang="it-IT" sz="1050" dirty="0" err="1" smtClean="0">
                <a:solidFill>
                  <a:schemeClr val="bg1">
                    <a:lumMod val="50000"/>
                  </a:schemeClr>
                </a:solidFill>
              </a:rPr>
              <a:t>vial</a:t>
            </a:r>
            <a:r>
              <a:rPr lang="it-IT" sz="1050" dirty="0" smtClean="0">
                <a:solidFill>
                  <a:schemeClr val="bg1">
                    <a:lumMod val="50000"/>
                  </a:schemeClr>
                </a:solidFill>
              </a:rPr>
              <a:t>, dove applicare il set di somministrazione o con direttamente collegato il dispositivo di somministrazione. Tutti i materiali che compongono il dispositivo sono privi di  LATEX. </a:t>
            </a:r>
          </a:p>
          <a:p>
            <a:endParaRPr lang="it-IT" sz="1050" dirty="0" smtClean="0">
              <a:solidFill>
                <a:schemeClr val="bg1">
                  <a:lumMod val="50000"/>
                </a:schemeClr>
              </a:solidFill>
            </a:endParaRPr>
          </a:p>
        </p:txBody>
      </p:sp>
      <p:pic>
        <p:nvPicPr>
          <p:cNvPr id="2" name="Picture 2"/>
          <p:cNvPicPr>
            <a:picLocks noChangeAspect="1" noChangeArrowheads="1"/>
          </p:cNvPicPr>
          <p:nvPr/>
        </p:nvPicPr>
        <p:blipFill>
          <a:blip r:embed="rId2" cstate="print"/>
          <a:srcRect/>
          <a:stretch>
            <a:fillRect/>
          </a:stretch>
        </p:blipFill>
        <p:spPr bwMode="auto">
          <a:xfrm>
            <a:off x="0" y="9633521"/>
            <a:ext cx="6858000" cy="277958"/>
          </a:xfrm>
          <a:prstGeom prst="rect">
            <a:avLst/>
          </a:prstGeom>
          <a:noFill/>
          <a:ln w="9525" algn="ctr">
            <a:noFill/>
            <a:miter lim="800000"/>
            <a:headEnd/>
            <a:tailEnd/>
          </a:ln>
          <a:effectLst/>
        </p:spPr>
      </p:pic>
      <p:pic>
        <p:nvPicPr>
          <p:cNvPr id="10" name="Picture 6" descr="http://www.medicinadurgenza.org/sites/default/files/imagecache/Medium/Crit%20pat.png"/>
          <p:cNvPicPr>
            <a:picLocks noChangeAspect="1" noChangeArrowheads="1"/>
          </p:cNvPicPr>
          <p:nvPr/>
        </p:nvPicPr>
        <p:blipFill>
          <a:blip r:embed="rId3" cstate="print"/>
          <a:srcRect/>
          <a:stretch>
            <a:fillRect/>
          </a:stretch>
        </p:blipFill>
        <p:spPr bwMode="auto">
          <a:xfrm>
            <a:off x="188640" y="704529"/>
            <a:ext cx="3168352" cy="2112234"/>
          </a:xfrm>
          <a:prstGeom prst="rect">
            <a:avLst/>
          </a:prstGeom>
          <a:noFill/>
        </p:spPr>
      </p:pic>
      <p:pic>
        <p:nvPicPr>
          <p:cNvPr id="1026" name="Picture 2"/>
          <p:cNvPicPr>
            <a:picLocks noChangeAspect="1" noChangeArrowheads="1"/>
          </p:cNvPicPr>
          <p:nvPr/>
        </p:nvPicPr>
        <p:blipFill>
          <a:blip r:embed="rId4" cstate="print"/>
          <a:srcRect/>
          <a:stretch>
            <a:fillRect/>
          </a:stretch>
        </p:blipFill>
        <p:spPr bwMode="auto">
          <a:xfrm>
            <a:off x="4221088" y="1208584"/>
            <a:ext cx="1447800" cy="1000125"/>
          </a:xfrm>
          <a:prstGeom prst="rect">
            <a:avLst/>
          </a:prstGeom>
          <a:noFill/>
          <a:ln w="9525">
            <a:noFill/>
            <a:miter lim="800000"/>
            <a:headEnd/>
            <a:tailEnd/>
          </a:ln>
        </p:spPr>
      </p:pic>
      <p:pic>
        <p:nvPicPr>
          <p:cNvPr id="3" name="Picture 3"/>
          <p:cNvPicPr>
            <a:picLocks noChangeAspect="1" noChangeArrowheads="1"/>
          </p:cNvPicPr>
          <p:nvPr/>
        </p:nvPicPr>
        <p:blipFill>
          <a:blip r:embed="rId5" cstate="print"/>
          <a:srcRect/>
          <a:stretch>
            <a:fillRect/>
          </a:stretch>
        </p:blipFill>
        <p:spPr bwMode="auto">
          <a:xfrm>
            <a:off x="188640" y="4376936"/>
            <a:ext cx="1771998" cy="1117476"/>
          </a:xfrm>
          <a:prstGeom prst="rect">
            <a:avLst/>
          </a:prstGeom>
          <a:noFill/>
          <a:ln w="9525">
            <a:noFill/>
            <a:miter lim="800000"/>
            <a:headEnd/>
            <a:tailEnd/>
          </a:ln>
        </p:spPr>
      </p:pic>
      <p:pic>
        <p:nvPicPr>
          <p:cNvPr id="11" name="Picture 6" descr="http://www.multimedical.it/pr/15/293.jpg"/>
          <p:cNvPicPr>
            <a:picLocks noChangeAspect="1" noChangeArrowheads="1"/>
          </p:cNvPicPr>
          <p:nvPr/>
        </p:nvPicPr>
        <p:blipFill>
          <a:blip r:embed="rId6" cstate="print"/>
          <a:srcRect/>
          <a:stretch>
            <a:fillRect/>
          </a:stretch>
        </p:blipFill>
        <p:spPr bwMode="auto">
          <a:xfrm>
            <a:off x="548680" y="6825208"/>
            <a:ext cx="2088232" cy="2088233"/>
          </a:xfrm>
          <a:prstGeom prst="rect">
            <a:avLst/>
          </a:prstGeom>
          <a:ln>
            <a:noFill/>
          </a:ln>
          <a:effectLst>
            <a:outerShdw blurRad="292100" dist="139700" dir="2700000" algn="tl" rotWithShape="0">
              <a:srgbClr val="333333">
                <a:alpha val="65000"/>
              </a:srgbClr>
            </a:outerShdw>
          </a:effectLst>
        </p:spPr>
      </p:pic>
      <p:pic>
        <p:nvPicPr>
          <p:cNvPr id="2051" name="Picture 3"/>
          <p:cNvPicPr>
            <a:picLocks noChangeAspect="1" noChangeArrowheads="1"/>
          </p:cNvPicPr>
          <p:nvPr/>
        </p:nvPicPr>
        <p:blipFill>
          <a:blip r:embed="rId7" cstate="print"/>
          <a:srcRect/>
          <a:stretch>
            <a:fillRect/>
          </a:stretch>
        </p:blipFill>
        <p:spPr bwMode="auto">
          <a:xfrm>
            <a:off x="3047392" y="6825209"/>
            <a:ext cx="2037792" cy="208823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6632" y="128464"/>
            <a:ext cx="2942729" cy="523220"/>
          </a:xfrm>
          <a:prstGeom prst="rect">
            <a:avLst/>
          </a:prstGeom>
          <a:noFill/>
        </p:spPr>
        <p:txBody>
          <a:bodyPr wrap="none" rtlCol="0">
            <a:spAutoFit/>
          </a:bodyPr>
          <a:lstStyle/>
          <a:p>
            <a:r>
              <a:rPr lang="it-IT" sz="2800" b="1" dirty="0" smtClean="0">
                <a:solidFill>
                  <a:schemeClr val="bg1">
                    <a:lumMod val="50000"/>
                  </a:schemeClr>
                </a:solidFill>
              </a:rPr>
              <a:t>FEEDING THERAPY</a:t>
            </a:r>
            <a:endParaRPr lang="it-IT" sz="2800" dirty="0"/>
          </a:p>
        </p:txBody>
      </p:sp>
      <p:sp>
        <p:nvSpPr>
          <p:cNvPr id="8" name="Text Box 13"/>
          <p:cNvSpPr txBox="1">
            <a:spLocks noChangeArrowheads="1"/>
          </p:cNvSpPr>
          <p:nvPr/>
        </p:nvSpPr>
        <p:spPr bwMode="auto">
          <a:xfrm>
            <a:off x="0" y="9725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pic>
        <p:nvPicPr>
          <p:cNvPr id="1027" name="Picture 3"/>
          <p:cNvPicPr>
            <a:picLocks noChangeAspect="1" noChangeArrowheads="1"/>
          </p:cNvPicPr>
          <p:nvPr/>
        </p:nvPicPr>
        <p:blipFill>
          <a:blip r:embed="rId2" cstate="print"/>
          <a:srcRect/>
          <a:stretch>
            <a:fillRect/>
          </a:stretch>
        </p:blipFill>
        <p:spPr bwMode="auto">
          <a:xfrm>
            <a:off x="188640" y="632520"/>
            <a:ext cx="3333750" cy="308610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332656" y="4016896"/>
            <a:ext cx="3400425" cy="3695700"/>
          </a:xfrm>
          <a:prstGeom prst="rect">
            <a:avLst/>
          </a:prstGeom>
          <a:noFill/>
          <a:ln w="9525">
            <a:noFill/>
            <a:miter lim="800000"/>
            <a:headEnd/>
            <a:tailEnd/>
          </a:ln>
        </p:spPr>
      </p:pic>
      <p:sp>
        <p:nvSpPr>
          <p:cNvPr id="11" name="CasellaDiTesto 10"/>
          <p:cNvSpPr txBox="1"/>
          <p:nvPr/>
        </p:nvSpPr>
        <p:spPr>
          <a:xfrm>
            <a:off x="3789040" y="632520"/>
            <a:ext cx="2880320" cy="5947782"/>
          </a:xfrm>
          <a:prstGeom prst="rect">
            <a:avLst/>
          </a:prstGeom>
          <a:noFill/>
        </p:spPr>
        <p:txBody>
          <a:bodyPr wrap="square" rtlCol="0">
            <a:spAutoFit/>
          </a:bodyPr>
          <a:lstStyle/>
          <a:p>
            <a:endParaRPr lang="it-IT" sz="1050" b="1" dirty="0"/>
          </a:p>
          <a:p>
            <a:r>
              <a:rPr lang="it-IT" sz="1000" b="1" dirty="0">
                <a:solidFill>
                  <a:schemeClr val="bg1">
                    <a:lumMod val="50000"/>
                  </a:schemeClr>
                </a:solidFill>
              </a:rPr>
              <a:t>Modalità d’uso generale </a:t>
            </a:r>
          </a:p>
          <a:p>
            <a:pPr algn="just"/>
            <a:r>
              <a:rPr lang="it-IT" sz="1000" dirty="0" smtClean="0">
                <a:solidFill>
                  <a:schemeClr val="bg1">
                    <a:lumMod val="50000"/>
                  </a:schemeClr>
                </a:solidFill>
              </a:rPr>
              <a:t>Prima dell’uso controllare l’integrità della confezione. Dopo aver tolto il dispositivo dal suo involucro, assicurarsi della corretta tenuta delle connessioni. Effettuare il riempimento tramite l’apposito tappo posto nella parte superiore della sacca. Effettuato il riempimento, chiudere il tappo. Conservare la sacca in luogo adeguato  a temperatura stabilita. Per la somministrazione collegare l’apposito set al catetere.</a:t>
            </a:r>
          </a:p>
          <a:p>
            <a:pPr algn="just"/>
            <a:r>
              <a:rPr lang="it-IT" sz="1000" dirty="0" smtClean="0">
                <a:solidFill>
                  <a:schemeClr val="bg1">
                    <a:lumMod val="50000"/>
                  </a:schemeClr>
                </a:solidFill>
              </a:rPr>
              <a:t>La preparazione delle sacche nutrizionali è da considerarsi una procedura a rischio di contaminazione, in questa fase sarà necessario un rigoroso rispetto delle regole di asepsi.</a:t>
            </a:r>
          </a:p>
          <a:p>
            <a:r>
              <a:rPr lang="it-IT" sz="1000" dirty="0" smtClean="0"/>
              <a:t> </a:t>
            </a:r>
            <a:r>
              <a:rPr lang="it-IT" sz="1000" dirty="0" smtClean="0">
                <a:solidFill>
                  <a:schemeClr val="bg1">
                    <a:lumMod val="50000"/>
                  </a:schemeClr>
                </a:solidFill>
              </a:rPr>
              <a:t>Controlli </a:t>
            </a:r>
            <a:endParaRPr lang="it-IT" sz="1000" dirty="0">
              <a:solidFill>
                <a:schemeClr val="bg1">
                  <a:lumMod val="50000"/>
                </a:schemeClr>
              </a:solidFill>
            </a:endParaRPr>
          </a:p>
          <a:p>
            <a:pPr algn="just"/>
            <a:r>
              <a:rPr lang="it-IT" sz="1000" dirty="0">
                <a:solidFill>
                  <a:schemeClr val="bg1">
                    <a:lumMod val="50000"/>
                  </a:schemeClr>
                </a:solidFill>
              </a:rPr>
              <a:t>Controlli eseguiti: </a:t>
            </a:r>
          </a:p>
          <a:p>
            <a:pPr algn="just"/>
            <a:r>
              <a:rPr lang="it-IT" sz="1000" dirty="0">
                <a:solidFill>
                  <a:schemeClr val="bg1">
                    <a:lumMod val="50000"/>
                  </a:schemeClr>
                </a:solidFill>
              </a:rPr>
              <a:t>Controllo qualità sia per i materiali che per i dispositivi. ISO 10993-7 </a:t>
            </a:r>
          </a:p>
          <a:p>
            <a:pPr algn="just"/>
            <a:r>
              <a:rPr lang="it-IT" sz="1000" dirty="0">
                <a:solidFill>
                  <a:schemeClr val="bg1">
                    <a:lumMod val="50000"/>
                  </a:schemeClr>
                </a:solidFill>
              </a:rPr>
              <a:t>Valutazione di biocompatibilità UNI EN ISO 10993-1 </a:t>
            </a:r>
          </a:p>
          <a:p>
            <a:pPr algn="just"/>
            <a:r>
              <a:rPr lang="it-IT" sz="1000" dirty="0">
                <a:solidFill>
                  <a:schemeClr val="bg1">
                    <a:lumMod val="50000"/>
                  </a:schemeClr>
                </a:solidFill>
              </a:rPr>
              <a:t>Citossicità ISO 10993-5 </a:t>
            </a:r>
          </a:p>
          <a:p>
            <a:pPr algn="just"/>
            <a:r>
              <a:rPr lang="it-IT" sz="1000" dirty="0">
                <a:solidFill>
                  <a:schemeClr val="bg1">
                    <a:lumMod val="50000"/>
                  </a:schemeClr>
                </a:solidFill>
              </a:rPr>
              <a:t>Emolisi ISO 10993-4 </a:t>
            </a:r>
          </a:p>
          <a:p>
            <a:pPr algn="just"/>
            <a:r>
              <a:rPr lang="it-IT" sz="1000" dirty="0">
                <a:solidFill>
                  <a:schemeClr val="bg1">
                    <a:lumMod val="50000"/>
                  </a:schemeClr>
                </a:solidFill>
              </a:rPr>
              <a:t>Tossicità sistemica acuta ISO 10993-11 </a:t>
            </a:r>
          </a:p>
          <a:p>
            <a:pPr algn="just"/>
            <a:r>
              <a:rPr lang="it-IT" sz="1000" dirty="0">
                <a:solidFill>
                  <a:schemeClr val="bg1">
                    <a:lumMod val="50000"/>
                  </a:schemeClr>
                </a:solidFill>
              </a:rPr>
              <a:t>Sensibilizzazione allergica ISO 10993-10 </a:t>
            </a:r>
          </a:p>
          <a:p>
            <a:pPr algn="just"/>
            <a:r>
              <a:rPr lang="it-IT" sz="1000" dirty="0">
                <a:solidFill>
                  <a:schemeClr val="bg1">
                    <a:lumMod val="50000"/>
                  </a:schemeClr>
                </a:solidFill>
              </a:rPr>
              <a:t>Compatibilità: </a:t>
            </a:r>
          </a:p>
          <a:p>
            <a:pPr algn="just"/>
            <a:r>
              <a:rPr lang="it-IT" sz="1000" dirty="0">
                <a:solidFill>
                  <a:schemeClr val="bg1">
                    <a:lumMod val="50000"/>
                  </a:schemeClr>
                </a:solidFill>
              </a:rPr>
              <a:t>I materiali usati sono compatibili con farmaci e soluzioni infusionali. </a:t>
            </a:r>
          </a:p>
          <a:p>
            <a:pPr algn="just"/>
            <a:r>
              <a:rPr lang="it-IT" sz="1000" dirty="0">
                <a:solidFill>
                  <a:schemeClr val="bg1">
                    <a:lumMod val="50000"/>
                  </a:schemeClr>
                </a:solidFill>
              </a:rPr>
              <a:t>Sterilità </a:t>
            </a:r>
          </a:p>
          <a:p>
            <a:pPr algn="just"/>
            <a:r>
              <a:rPr lang="it-IT" sz="1000" dirty="0">
                <a:solidFill>
                  <a:schemeClr val="bg1">
                    <a:lumMod val="50000"/>
                  </a:schemeClr>
                </a:solidFill>
              </a:rPr>
              <a:t>Prodotto sterilizzato ad ETO validità del prodotto a 5 anni dalla data di sterilizzazione. Non risterilizzabile. </a:t>
            </a:r>
          </a:p>
          <a:p>
            <a:pPr algn="just"/>
            <a:r>
              <a:rPr lang="it-IT" sz="1000" dirty="0">
                <a:solidFill>
                  <a:schemeClr val="bg1">
                    <a:lumMod val="50000"/>
                  </a:schemeClr>
                </a:solidFill>
              </a:rPr>
              <a:t>Confezionamento </a:t>
            </a:r>
          </a:p>
          <a:p>
            <a:pPr algn="just"/>
            <a:r>
              <a:rPr lang="it-IT" sz="1000" dirty="0">
                <a:solidFill>
                  <a:schemeClr val="bg1">
                    <a:lumMod val="50000"/>
                  </a:schemeClr>
                </a:solidFill>
              </a:rPr>
              <a:t>Box </a:t>
            </a:r>
            <a:r>
              <a:rPr lang="it-IT" sz="1000" smtClean="0">
                <a:solidFill>
                  <a:schemeClr val="bg1">
                    <a:lumMod val="50000"/>
                  </a:schemeClr>
                </a:solidFill>
              </a:rPr>
              <a:t>1 confezione da </a:t>
            </a:r>
            <a:r>
              <a:rPr lang="it-IT" sz="1000" dirty="0" smtClean="0">
                <a:solidFill>
                  <a:schemeClr val="bg1">
                    <a:lumMod val="50000"/>
                  </a:schemeClr>
                </a:solidFill>
              </a:rPr>
              <a:t>50 </a:t>
            </a:r>
            <a:r>
              <a:rPr lang="it-IT" sz="1000" dirty="0">
                <a:solidFill>
                  <a:schemeClr val="bg1">
                    <a:lumMod val="50000"/>
                  </a:schemeClr>
                </a:solidFill>
              </a:rPr>
              <a:t>unità </a:t>
            </a:r>
          </a:p>
          <a:p>
            <a:pPr algn="just"/>
            <a:r>
              <a:rPr lang="it-IT" sz="1000" dirty="0">
                <a:solidFill>
                  <a:schemeClr val="bg1">
                    <a:lumMod val="50000"/>
                  </a:schemeClr>
                </a:solidFill>
              </a:rPr>
              <a:t>Produttore: </a:t>
            </a:r>
          </a:p>
          <a:p>
            <a:pPr algn="just"/>
            <a:r>
              <a:rPr lang="it-IT" sz="1000" dirty="0">
                <a:solidFill>
                  <a:schemeClr val="bg1">
                    <a:lumMod val="50000"/>
                  </a:schemeClr>
                </a:solidFill>
              </a:rPr>
              <a:t>SKUPINA MEDICINE D.o.o </a:t>
            </a:r>
          </a:p>
          <a:p>
            <a:pPr algn="just"/>
            <a:r>
              <a:rPr lang="it-IT" sz="1000" dirty="0">
                <a:solidFill>
                  <a:schemeClr val="bg1">
                    <a:lumMod val="50000"/>
                  </a:schemeClr>
                </a:solidFill>
              </a:rPr>
              <a:t>Partizanska cesta 79 </a:t>
            </a:r>
          </a:p>
          <a:p>
            <a:pPr algn="just"/>
            <a:r>
              <a:rPr lang="it-IT" sz="1000" dirty="0">
                <a:solidFill>
                  <a:schemeClr val="bg1">
                    <a:lumMod val="50000"/>
                  </a:schemeClr>
                </a:solidFill>
              </a:rPr>
              <a:t>6210 Sezana</a:t>
            </a:r>
          </a:p>
        </p:txBody>
      </p:sp>
      <p:pic>
        <p:nvPicPr>
          <p:cNvPr id="1029" name="Picture 5" descr="parente"/>
          <p:cNvPicPr>
            <a:picLocks noChangeAspect="1" noChangeArrowheads="1"/>
          </p:cNvPicPr>
          <p:nvPr/>
        </p:nvPicPr>
        <p:blipFill>
          <a:blip r:embed="rId4" cstate="print"/>
          <a:srcRect/>
          <a:stretch>
            <a:fillRect/>
          </a:stretch>
        </p:blipFill>
        <p:spPr bwMode="auto">
          <a:xfrm>
            <a:off x="4365104" y="6537176"/>
            <a:ext cx="1468527" cy="2304256"/>
          </a:xfrm>
          <a:prstGeom prst="rect">
            <a:avLst/>
          </a:prstGeom>
          <a:noFill/>
          <a:ln w="9525" algn="ctr">
            <a:noFill/>
            <a:miter lim="800000"/>
            <a:headEnd/>
            <a:tailEnd/>
          </a:ln>
          <a:effectLst/>
        </p:spPr>
      </p:pic>
      <p:pic>
        <p:nvPicPr>
          <p:cNvPr id="14" name="Picture 2"/>
          <p:cNvPicPr>
            <a:picLocks noChangeAspect="1" noChangeArrowheads="1"/>
          </p:cNvPicPr>
          <p:nvPr/>
        </p:nvPicPr>
        <p:blipFill>
          <a:blip r:embed="rId5" cstate="print"/>
          <a:srcRect/>
          <a:stretch>
            <a:fillRect/>
          </a:stretch>
        </p:blipFill>
        <p:spPr bwMode="auto">
          <a:xfrm>
            <a:off x="1052736" y="7977336"/>
            <a:ext cx="1444625" cy="273050"/>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548680" y="8337376"/>
            <a:ext cx="3267075" cy="9239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258</Words>
  <Application>Microsoft Office PowerPoint</Application>
  <PresentationFormat>A4 (21x29,7 cm)</PresentationFormat>
  <Paragraphs>36</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Diapositiva 1</vt:lpstr>
      <vt:lpstr>Diapositiva 2</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34</cp:revision>
  <dcterms:created xsi:type="dcterms:W3CDTF">2014-08-11T08:56:50Z</dcterms:created>
  <dcterms:modified xsi:type="dcterms:W3CDTF">2014-09-13T12:49:11Z</dcterms:modified>
</cp:coreProperties>
</file>