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it-IT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" y="26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7" y="2844802"/>
            <a:ext cx="2257425" cy="80454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2" y="2844802"/>
            <a:ext cx="2257425" cy="80454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64068"/>
            <a:ext cx="2256235" cy="154940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1" y="8475136"/>
            <a:ext cx="2171700" cy="486833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32656" y="251520"/>
            <a:ext cx="28670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600" b="1" i="0" u="none" strike="noStrike" cap="none" normalizeH="0" baseline="0" dirty="0" smtClean="0">
                <a:ln>
                  <a:noFill/>
                </a:ln>
                <a:solidFill>
                  <a:srgbClr val="9D9EA0"/>
                </a:solidFill>
                <a:effectLst/>
                <a:latin typeface="Interstate-BoldCondensed" charset="0"/>
              </a:rPr>
              <a:t>ONCOLOGY LINE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32656" y="539552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Tecnologie Biomedicali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Immagin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32" y="3491880"/>
            <a:ext cx="1943100" cy="259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204864" y="3635896"/>
            <a:ext cx="4248150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Lucida Sans Unicode" pitchFamily="34" charset="0"/>
              </a:rPr>
              <a:t>        Farmaci antiblastici : manipolazione in sicurezza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492896" y="3851920"/>
            <a:ext cx="3672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Le manipolazioni dei farmaci (stoccaggio, preparazione, trasporto, gestione dei reflui ed emergenze) e le somministrazioni devono essere attuate nel rispetto della sicurezza e della salute dei pazienti, degli operatori e dei terzi che sono coinvolti nel processo. Usare I dispositivi di protezione individuali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3216" y="5148064"/>
            <a:ext cx="732695" cy="1224136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92896" y="4860032"/>
            <a:ext cx="2170113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ttangolo 24"/>
          <p:cNvSpPr/>
          <p:nvPr/>
        </p:nvSpPr>
        <p:spPr>
          <a:xfrm>
            <a:off x="692696" y="6444208"/>
            <a:ext cx="1332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bg1">
                    <a:lumMod val="50000"/>
                  </a:schemeClr>
                </a:solidFill>
              </a:rPr>
              <a:t>I.V. Disposables</a:t>
            </a:r>
            <a:endParaRPr lang="en-GB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692696" y="6732240"/>
            <a:ext cx="16138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bg1">
                    <a:lumMod val="50000"/>
                  </a:schemeClr>
                </a:solidFill>
              </a:rPr>
              <a:t>Needle</a:t>
            </a:r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</a:rPr>
              <a:t> - Free Valve</a:t>
            </a:r>
            <a:endParaRPr lang="it-IT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41" name="Picture 17" descr="Needle Free Connect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76872" y="6588224"/>
            <a:ext cx="1627708" cy="1627709"/>
          </a:xfrm>
          <a:prstGeom prst="rect">
            <a:avLst/>
          </a:prstGeom>
          <a:noFill/>
        </p:spPr>
      </p:pic>
      <p:pic>
        <p:nvPicPr>
          <p:cNvPr id="28" name="Immagine 2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9080" y="6948264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6632" y="827584"/>
            <a:ext cx="6599237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32656" y="251520"/>
            <a:ext cx="2867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600" b="1" i="0" u="none" strike="noStrike" cap="none" normalizeH="0" baseline="0" dirty="0" smtClean="0">
                <a:ln>
                  <a:noFill/>
                </a:ln>
                <a:solidFill>
                  <a:srgbClr val="9D9EA0"/>
                </a:solidFill>
                <a:effectLst/>
                <a:latin typeface="Interstate-BoldCondensed" charset="0"/>
              </a:rPr>
              <a:t> ONCOLOGY LINE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32656" y="539552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Tecnologie Biomedicali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32656" y="827584"/>
            <a:ext cx="171534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Needle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 - Free Valve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404664" y="1259632"/>
          <a:ext cx="3888432" cy="1174616"/>
        </p:xfrm>
        <a:graphic>
          <a:graphicData uri="http://schemas.openxmlformats.org/drawingml/2006/table">
            <a:tbl>
              <a:tblPr/>
              <a:tblGrid>
                <a:gridCol w="1656184"/>
                <a:gridCol w="513036"/>
                <a:gridCol w="889663"/>
                <a:gridCol w="829549"/>
              </a:tblGrid>
              <a:tr h="16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Posizione </a:t>
                      </a: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sanitaria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CE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Classe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CND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Dispositivo Medico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0123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I Sterile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A0701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52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CODICE   </a:t>
                      </a:r>
                      <a:r>
                        <a:rPr lang="it-IT" sz="11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ACH0101</a:t>
                      </a: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5752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Descrizione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1505">
                <a:tc gridSpan="4">
                  <a:txBody>
                    <a:bodyPr/>
                    <a:lstStyle/>
                    <a:p>
                      <a:pPr marL="85725" marR="28575" algn="just">
                        <a:spcAft>
                          <a:spcPts val="1000"/>
                        </a:spcAft>
                      </a:pPr>
                      <a:r>
                        <a:rPr lang="sl-SI" sz="11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Arial"/>
                        </a:rPr>
                        <a:t>Sistema </a:t>
                      </a:r>
                      <a:r>
                        <a:rPr lang="sl-SI" sz="11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Arial"/>
                        </a:rPr>
                        <a:t>per l'accesso alle periferiche e per il prelievo di </a:t>
                      </a:r>
                      <a:r>
                        <a:rPr lang="it-IT" sz="11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sl-SI" sz="11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Arial"/>
                        </a:rPr>
                        <a:t>campioni </a:t>
                      </a:r>
                      <a:r>
                        <a:rPr lang="sl-SI" sz="11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Arial"/>
                        </a:rPr>
                        <a:t>da flaconi senza l'uso dell'ago.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04664" y="3995936"/>
            <a:ext cx="604867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Modalità d’uso generale</a:t>
            </a:r>
            <a:endParaRPr kumimoji="0" lang="it-IT" sz="800" b="0" i="0" u="sng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Rimuovere il dispositivo dalla confezione primaria, rimuoverlo dalla seconda confezione solo al momento dell’utilizzo.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Collegare il dispositivo al set di somministrazione o al connettore luer lock della siringa. Operare un primo passaggio del fluido per espellere l’aria. 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Collegare il dispositivo alla linea di estensione o al catetere.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AVVERTENZE: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Prima di ogni accesso disinfettare il tampone in silicone del connettore.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Per una connessione sicura con il raccordo luer lock, spingere a fondo ed avvitare la parte mobile del dispositivo.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Non usare aghi per l’accesso.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Non usare capsule per chiudere la parte mobile del dispositivo.</a:t>
            </a:r>
          </a:p>
          <a:p>
            <a:r>
              <a:rPr lang="it-IT" sz="1200" u="sng" dirty="0">
                <a:solidFill>
                  <a:schemeClr val="bg1">
                    <a:lumMod val="50000"/>
                  </a:schemeClr>
                </a:solidFill>
              </a:rPr>
              <a:t>Controlli</a:t>
            </a:r>
          </a:p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Controlli 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eseguiti:</a:t>
            </a:r>
          </a:p>
          <a:p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Controllo qualità sia per i materiali che per i dispositivi. ISO 10993-7</a:t>
            </a:r>
          </a:p>
          <a:p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Valutazione di biocompatibilità UNI EN ISO 10993-1</a:t>
            </a:r>
          </a:p>
          <a:p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Citossicità ISO 10993-5</a:t>
            </a:r>
          </a:p>
          <a:p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Emolisi ISO 10993-4</a:t>
            </a:r>
          </a:p>
          <a:p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Tossicità sistemica acuta ISO 10993-11</a:t>
            </a:r>
          </a:p>
          <a:p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Sensibilizzazione allergica ISO 10993-10</a:t>
            </a:r>
          </a:p>
          <a:p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4339" name="Picture 3" descr="http://www.smiths-medical.com/upload/products/varImages/SM5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688" y="3275856"/>
            <a:ext cx="1247775" cy="273050"/>
          </a:xfrm>
          <a:prstGeom prst="rect">
            <a:avLst/>
          </a:prstGeom>
          <a:noFill/>
        </p:spPr>
      </p:pic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404664" y="2627784"/>
          <a:ext cx="3888432" cy="1152128"/>
        </p:xfrm>
        <a:graphic>
          <a:graphicData uri="http://schemas.openxmlformats.org/drawingml/2006/table">
            <a:tbl>
              <a:tblPr/>
              <a:tblGrid>
                <a:gridCol w="1656184"/>
                <a:gridCol w="1584176"/>
                <a:gridCol w="648072"/>
              </a:tblGrid>
              <a:tr h="206326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Disegno tecnico e specifiche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8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Materiale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Non-DEHP Formulation, Latex-Free, Non-PVC</a:t>
                      </a:r>
                      <a:endParaRPr lang="en-CA" sz="11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</a:rPr>
                        <a:t>Volume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0.1 </a:t>
                      </a:r>
                      <a:r>
                        <a:rPr lang="en-GB" sz="11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mL</a:t>
                      </a:r>
                      <a:endParaRPr lang="en-GB" sz="11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32656" y="251520"/>
            <a:ext cx="2867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600" b="1" i="0" u="none" strike="noStrike" cap="none" normalizeH="0" baseline="0" dirty="0" smtClean="0">
                <a:ln>
                  <a:noFill/>
                </a:ln>
                <a:solidFill>
                  <a:srgbClr val="9D9EA0"/>
                </a:solidFill>
                <a:effectLst/>
                <a:latin typeface="Interstate-BoldCondensed" charset="0"/>
              </a:rPr>
              <a:t> ONCOLOGY LINE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32656" y="539552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Tecnologie Biomedicali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32656" y="827584"/>
            <a:ext cx="171534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Needle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 - Free Valve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04664" y="1109808"/>
            <a:ext cx="604867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Compatibilità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I materiali usati sono compatibili con farmaci chemioterapici antiblastici e con le soluzioni infusionali.</a:t>
            </a:r>
          </a:p>
          <a:p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Sterilità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Prodotto sterilizzato ad ETO validità del prodotto a 5 anni dalla data di sterilizzazione. Non risterilizzabile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Confezionamento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Box 10 confezioni da 50 unità</a:t>
            </a:r>
          </a:p>
          <a:p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Produttore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r>
              <a:rPr lang="sl-SI" sz="1200" dirty="0" smtClean="0">
                <a:solidFill>
                  <a:schemeClr val="bg1">
                    <a:lumMod val="50000"/>
                  </a:schemeClr>
                </a:solidFill>
              </a:rPr>
              <a:t>SKUPINA MEDICINE D.o.o</a:t>
            </a:r>
          </a:p>
          <a:p>
            <a:r>
              <a:rPr lang="sl-SI" sz="1200" dirty="0" smtClean="0">
                <a:solidFill>
                  <a:schemeClr val="bg1">
                    <a:lumMod val="50000"/>
                  </a:schemeClr>
                </a:solidFill>
              </a:rPr>
              <a:t>Partizanska cesta 79</a:t>
            </a:r>
          </a:p>
          <a:p>
            <a:r>
              <a:rPr lang="sl-SI" sz="1200" dirty="0" smtClean="0">
                <a:solidFill>
                  <a:schemeClr val="bg1">
                    <a:lumMod val="50000"/>
                  </a:schemeClr>
                </a:solidFill>
              </a:rPr>
              <a:t>6210 Sezana SLO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4427984"/>
            <a:ext cx="27670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4" y="4067944"/>
            <a:ext cx="16097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329</Words>
  <Application>Microsoft Office PowerPoint</Application>
  <PresentationFormat>Presentazione su schermo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kastian</dc:creator>
  <cp:lastModifiedBy>kastian</cp:lastModifiedBy>
  <cp:revision>31</cp:revision>
  <dcterms:created xsi:type="dcterms:W3CDTF">2014-07-25T09:12:23Z</dcterms:created>
  <dcterms:modified xsi:type="dcterms:W3CDTF">2014-09-17T12:19:41Z</dcterms:modified>
</cp:coreProperties>
</file>